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54"/>
  </p:notesMasterIdLst>
  <p:handoutMasterIdLst>
    <p:handoutMasterId r:id="rId55"/>
  </p:handoutMasterIdLst>
  <p:sldIdLst>
    <p:sldId id="278" r:id="rId2"/>
    <p:sldId id="397" r:id="rId3"/>
    <p:sldId id="398" r:id="rId4"/>
    <p:sldId id="457" r:id="rId5"/>
    <p:sldId id="458" r:id="rId6"/>
    <p:sldId id="399" r:id="rId7"/>
    <p:sldId id="401" r:id="rId8"/>
    <p:sldId id="404" r:id="rId9"/>
    <p:sldId id="405" r:id="rId10"/>
    <p:sldId id="406" r:id="rId11"/>
    <p:sldId id="446" r:id="rId12"/>
    <p:sldId id="447" r:id="rId13"/>
    <p:sldId id="448" r:id="rId14"/>
    <p:sldId id="449" r:id="rId15"/>
    <p:sldId id="450" r:id="rId16"/>
    <p:sldId id="414" r:id="rId17"/>
    <p:sldId id="415" r:id="rId18"/>
    <p:sldId id="416" r:id="rId19"/>
    <p:sldId id="417" r:id="rId20"/>
    <p:sldId id="418" r:id="rId21"/>
    <p:sldId id="420" r:id="rId22"/>
    <p:sldId id="454" r:id="rId23"/>
    <p:sldId id="464" r:id="rId24"/>
    <p:sldId id="317" r:id="rId25"/>
    <p:sldId id="282" r:id="rId26"/>
    <p:sldId id="283" r:id="rId27"/>
    <p:sldId id="468" r:id="rId28"/>
    <p:sldId id="344" r:id="rId29"/>
    <p:sldId id="297" r:id="rId30"/>
    <p:sldId id="298" r:id="rId31"/>
    <p:sldId id="421" r:id="rId32"/>
    <p:sldId id="422" r:id="rId33"/>
    <p:sldId id="264" r:id="rId34"/>
    <p:sldId id="265" r:id="rId35"/>
    <p:sldId id="266" r:id="rId36"/>
    <p:sldId id="267" r:id="rId37"/>
    <p:sldId id="268" r:id="rId38"/>
    <p:sldId id="269" r:id="rId39"/>
    <p:sldId id="465" r:id="rId40"/>
    <p:sldId id="466" r:id="rId41"/>
    <p:sldId id="315" r:id="rId42"/>
    <p:sldId id="286" r:id="rId43"/>
    <p:sldId id="287" r:id="rId44"/>
    <p:sldId id="316" r:id="rId45"/>
    <p:sldId id="462" r:id="rId46"/>
    <p:sldId id="467" r:id="rId47"/>
    <p:sldId id="301" r:id="rId48"/>
    <p:sldId id="461" r:id="rId49"/>
    <p:sldId id="456" r:id="rId50"/>
    <p:sldId id="337" r:id="rId51"/>
    <p:sldId id="429" r:id="rId52"/>
    <p:sldId id="430" r:id="rId53"/>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SCATQBQuvFp6AexXpYVhjQ==" hashData="mYaTHFeptR1Z4v1tm43gDr76Unw="/>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0099FF"/>
    <a:srgbClr val="669900"/>
    <a:srgbClr val="33CCFF"/>
    <a:srgbClr val="FFFF00"/>
    <a:srgbClr val="66CCFF"/>
    <a:srgbClr val="00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73609" autoAdjust="0"/>
  </p:normalViewPr>
  <p:slideViewPr>
    <p:cSldViewPr>
      <p:cViewPr>
        <p:scale>
          <a:sx n="400" d="100"/>
          <a:sy n="400" d="100"/>
        </p:scale>
        <p:origin x="6989" y="6682"/>
      </p:cViewPr>
      <p:guideLst>
        <p:guide orient="horz" pos="2160"/>
        <p:guide pos="2880"/>
      </p:guideLst>
    </p:cSldViewPr>
  </p:slideViewPr>
  <p:notesTextViewPr>
    <p:cViewPr>
      <p:scale>
        <a:sx n="1" d="1"/>
        <a:sy n="1" d="1"/>
      </p:scale>
      <p:origin x="0" y="0"/>
    </p:cViewPr>
  </p:notesTextViewPr>
  <p:sorterViewPr>
    <p:cViewPr>
      <p:scale>
        <a:sx n="100" d="100"/>
        <a:sy n="100" d="100"/>
      </p:scale>
      <p:origin x="0" y="6389"/>
    </p:cViewPr>
  </p:sorterViewPr>
  <p:notesViewPr>
    <p:cSldViewPr>
      <p:cViewPr varScale="1">
        <p:scale>
          <a:sx n="49" d="100"/>
          <a:sy n="49" d="100"/>
        </p:scale>
        <p:origin x="-2395" y="-67"/>
      </p:cViewPr>
      <p:guideLst>
        <p:guide orient="horz" pos="3132"/>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latin typeface="Andalus" panose="02020603050405020304" pitchFamily="18" charset="-78"/>
                <a:cs typeface="Andalus" panose="02020603050405020304" pitchFamily="18" charset="-78"/>
              </a:defRPr>
            </a:pPr>
            <a:r>
              <a:rPr lang="en-US" sz="2400" dirty="0" smtClean="0">
                <a:latin typeface="Andalus" panose="02020603050405020304" pitchFamily="18" charset="-78"/>
                <a:cs typeface="Andalus" panose="02020603050405020304" pitchFamily="18" charset="-78"/>
              </a:rPr>
              <a:t>Revelation Order vs. No. of </a:t>
            </a:r>
            <a:r>
              <a:rPr lang="en-US" sz="2400" i="1" u="sng" dirty="0" smtClean="0">
                <a:latin typeface="Andalus" panose="02020603050405020304" pitchFamily="18" charset="-78"/>
                <a:cs typeface="Andalus" panose="02020603050405020304" pitchFamily="18" charset="-78"/>
              </a:rPr>
              <a:t>Ayahs </a:t>
            </a:r>
            <a:r>
              <a:rPr lang="en-US" sz="2400" i="1" u="none" dirty="0" smtClean="0">
                <a:latin typeface="Andalus" panose="02020603050405020304" pitchFamily="18" charset="-78"/>
                <a:cs typeface="Andalus" panose="02020603050405020304" pitchFamily="18" charset="-78"/>
              </a:rPr>
              <a:t> in  Quranic </a:t>
            </a:r>
            <a:r>
              <a:rPr lang="en-US" sz="2400" i="1" u="sng" dirty="0" smtClean="0">
                <a:latin typeface="Andalus" panose="02020603050405020304" pitchFamily="18" charset="-78"/>
                <a:cs typeface="Andalus" panose="02020603050405020304" pitchFamily="18" charset="-78"/>
              </a:rPr>
              <a:t>Surahs</a:t>
            </a:r>
            <a:endParaRPr lang="en-US" sz="2400" i="1" u="sng" dirty="0">
              <a:latin typeface="Andalus" panose="02020603050405020304" pitchFamily="18" charset="-78"/>
              <a:cs typeface="Andalus" panose="02020603050405020304" pitchFamily="18" charset="-78"/>
            </a:endParaRPr>
          </a:p>
        </c:rich>
      </c:tx>
      <c:layout>
        <c:manualLayout>
          <c:xMode val="edge"/>
          <c:yMode val="edge"/>
          <c:x val="0.12920680563926609"/>
          <c:y val="2.7295247617989536E-2"/>
        </c:manualLayout>
      </c:layout>
      <c:overlay val="0"/>
      <c:spPr>
        <a:noFill/>
        <a:ln>
          <a:noFill/>
        </a:ln>
      </c:spPr>
    </c:title>
    <c:autoTitleDeleted val="0"/>
    <c:plotArea>
      <c:layout/>
      <c:bubbleChart>
        <c:varyColors val="0"/>
        <c:ser>
          <c:idx val="0"/>
          <c:order val="0"/>
          <c:tx>
            <c:v>CHRONOLOGICAL ORDER VS NO OF AYAHS</c:v>
          </c:tx>
          <c:invertIfNegative val="0"/>
          <c:dPt>
            <c:idx val="91"/>
            <c:invertIfNegative val="0"/>
            <c:bubble3D val="1"/>
            <c:spPr>
              <a:solidFill>
                <a:srgbClr val="FFFF00"/>
              </a:solidFill>
            </c:spPr>
          </c:dPt>
          <c:dLbls>
            <c:dLbl>
              <c:idx val="0"/>
              <c:layout/>
              <c:tx>
                <c:rich>
                  <a:bodyPr/>
                  <a:lstStyle/>
                  <a:p>
                    <a:pPr>
                      <a:defRPr b="1">
                        <a:solidFill>
                          <a:schemeClr val="bg1"/>
                        </a:solidFill>
                      </a:defRPr>
                    </a:pPr>
                    <a:r>
                      <a:rPr lang="en-US" dirty="0" smtClean="0"/>
                      <a:t>1:19</a:t>
                    </a:r>
                    <a:endParaRPr lang="en-US" dirty="0"/>
                  </a:p>
                </c:rich>
              </c:tx>
              <c:spPr/>
              <c:dLblPos val="ctr"/>
              <c:showLegendKey val="0"/>
              <c:showVal val="1"/>
              <c:showCatName val="0"/>
              <c:showSerName val="0"/>
              <c:showPercent val="0"/>
              <c:showBubbleSize val="0"/>
            </c:dLbl>
            <c:dLbl>
              <c:idx val="4"/>
              <c:layout/>
              <c:tx>
                <c:rich>
                  <a:bodyPr/>
                  <a:lstStyle/>
                  <a:p>
                    <a:pPr>
                      <a:defRPr b="1">
                        <a:solidFill>
                          <a:schemeClr val="bg1"/>
                        </a:solidFill>
                      </a:defRPr>
                    </a:pPr>
                    <a:r>
                      <a:rPr lang="en-US" b="1" dirty="0" smtClean="0">
                        <a:solidFill>
                          <a:schemeClr val="bg1"/>
                        </a:solidFill>
                      </a:rPr>
                      <a:t>5:7</a:t>
                    </a:r>
                    <a:endParaRPr lang="en-US" b="1" dirty="0">
                      <a:solidFill>
                        <a:schemeClr val="bg1"/>
                      </a:solidFill>
                    </a:endParaRPr>
                  </a:p>
                </c:rich>
              </c:tx>
              <c:spPr/>
              <c:dLblPos val="ctr"/>
              <c:showLegendKey val="0"/>
              <c:showVal val="1"/>
              <c:showCatName val="0"/>
              <c:showSerName val="0"/>
              <c:showPercent val="0"/>
              <c:showBubbleSize val="0"/>
            </c:dLbl>
            <c:dLbl>
              <c:idx val="49"/>
              <c:layout>
                <c:manualLayout>
                  <c:x val="-7.4029798121431095E-2"/>
                  <c:y val="2.0996344321530412E-3"/>
                </c:manualLayout>
              </c:layout>
              <c:tx>
                <c:rich>
                  <a:bodyPr/>
                  <a:lstStyle/>
                  <a:p>
                    <a:pPr>
                      <a:defRPr sz="1200" b="1">
                        <a:solidFill>
                          <a:schemeClr val="bg1"/>
                        </a:solidFill>
                      </a:defRPr>
                    </a:pPr>
                    <a:r>
                      <a:rPr lang="en-US" sz="1200" b="1" dirty="0" smtClean="0">
                        <a:solidFill>
                          <a:schemeClr val="bg1"/>
                        </a:solidFill>
                      </a:rPr>
                      <a:t>Al Israa’ </a:t>
                    </a:r>
                  </a:p>
                  <a:p>
                    <a:pPr>
                      <a:defRPr sz="1200" b="1">
                        <a:solidFill>
                          <a:schemeClr val="bg1"/>
                        </a:solidFill>
                      </a:defRPr>
                    </a:pPr>
                    <a:r>
                      <a:rPr lang="en-US" sz="1200" b="1" dirty="0" smtClean="0">
                        <a:solidFill>
                          <a:schemeClr val="bg1"/>
                        </a:solidFill>
                      </a:rPr>
                      <a:t>50: 111</a:t>
                    </a:r>
                    <a:endParaRPr lang="en-US" sz="1200" b="1" dirty="0">
                      <a:solidFill>
                        <a:schemeClr val="bg1"/>
                      </a:solidFill>
                    </a:endParaRPr>
                  </a:p>
                </c:rich>
              </c:tx>
              <c:spPr/>
              <c:dLblPos val="r"/>
              <c:showLegendKey val="0"/>
              <c:showVal val="1"/>
              <c:showCatName val="0"/>
              <c:showSerName val="0"/>
              <c:showPercent val="0"/>
              <c:showBubbleSize val="0"/>
            </c:dLbl>
            <c:dLbl>
              <c:idx val="86"/>
              <c:layout/>
              <c:tx>
                <c:rich>
                  <a:bodyPr/>
                  <a:lstStyle/>
                  <a:p>
                    <a:pPr>
                      <a:defRPr sz="1200" b="1">
                        <a:solidFill>
                          <a:schemeClr val="bg1"/>
                        </a:solidFill>
                      </a:defRPr>
                    </a:pPr>
                    <a:r>
                      <a:rPr lang="en-US" sz="1200" b="1" dirty="0" smtClean="0">
                        <a:solidFill>
                          <a:schemeClr val="bg1"/>
                        </a:solidFill>
                      </a:rPr>
                      <a:t>Al Baqarah</a:t>
                    </a:r>
                  </a:p>
                  <a:p>
                    <a:pPr>
                      <a:defRPr sz="1200" b="1">
                        <a:solidFill>
                          <a:schemeClr val="bg1"/>
                        </a:solidFill>
                      </a:defRPr>
                    </a:pPr>
                    <a:r>
                      <a:rPr lang="en-US" sz="1200" b="1" dirty="0" smtClean="0">
                        <a:solidFill>
                          <a:schemeClr val="bg1"/>
                        </a:solidFill>
                      </a:rPr>
                      <a:t>87:286</a:t>
                    </a:r>
                    <a:endParaRPr lang="en-US" sz="1200" b="1" dirty="0">
                      <a:solidFill>
                        <a:schemeClr val="bg1"/>
                      </a:solidFill>
                    </a:endParaRPr>
                  </a:p>
                </c:rich>
              </c:tx>
              <c:spPr/>
              <c:dLblPos val="ctr"/>
              <c:showLegendKey val="0"/>
              <c:showVal val="1"/>
              <c:showCatName val="0"/>
              <c:showSerName val="0"/>
              <c:showPercent val="0"/>
              <c:showBubbleSize val="0"/>
            </c:dLbl>
            <c:dLbl>
              <c:idx val="88"/>
              <c:layout>
                <c:manualLayout>
                  <c:x val="-0.11688624350204409"/>
                  <c:y val="-4.1992688643060827E-2"/>
                </c:manualLayout>
              </c:layout>
              <c:tx>
                <c:rich>
                  <a:bodyPr/>
                  <a:lstStyle/>
                  <a:p>
                    <a:pPr>
                      <a:defRPr sz="1200" b="1">
                        <a:solidFill>
                          <a:schemeClr val="bg1"/>
                        </a:solidFill>
                      </a:defRPr>
                    </a:pPr>
                    <a:r>
                      <a:rPr lang="en-US" sz="1200" b="1" dirty="0" smtClean="0">
                        <a:solidFill>
                          <a:schemeClr val="bg1"/>
                        </a:solidFill>
                      </a:rPr>
                      <a:t>Aal  Imran</a:t>
                    </a:r>
                  </a:p>
                  <a:p>
                    <a:pPr>
                      <a:defRPr sz="1200" b="1">
                        <a:solidFill>
                          <a:schemeClr val="bg1"/>
                        </a:solidFill>
                      </a:defRPr>
                    </a:pPr>
                    <a:r>
                      <a:rPr lang="en-US" sz="1200" b="1" dirty="0" smtClean="0">
                        <a:solidFill>
                          <a:schemeClr val="bg1"/>
                        </a:solidFill>
                      </a:rPr>
                      <a:t>89:200</a:t>
                    </a:r>
                    <a:endParaRPr lang="en-US" sz="1200" b="1" dirty="0">
                      <a:solidFill>
                        <a:schemeClr val="bg1"/>
                      </a:solidFill>
                    </a:endParaRPr>
                  </a:p>
                </c:rich>
              </c:tx>
              <c:spPr/>
              <c:dLblPos val="r"/>
              <c:showLegendKey val="0"/>
              <c:showVal val="1"/>
              <c:showCatName val="0"/>
              <c:showSerName val="0"/>
              <c:showPercent val="0"/>
              <c:showBubbleSize val="0"/>
            </c:dLbl>
            <c:dLbl>
              <c:idx val="91"/>
              <c:layout/>
              <c:tx>
                <c:rich>
                  <a:bodyPr/>
                  <a:lstStyle/>
                  <a:p>
                    <a:pPr>
                      <a:defRPr sz="1600" b="1">
                        <a:solidFill>
                          <a:sysClr val="windowText" lastClr="000000"/>
                        </a:solidFill>
                      </a:defRPr>
                    </a:pPr>
                    <a:r>
                      <a:rPr lang="en-US" sz="1600" b="1" dirty="0" smtClean="0"/>
                      <a:t>Al Nisa' </a:t>
                    </a:r>
                  </a:p>
                  <a:p>
                    <a:pPr>
                      <a:defRPr sz="1600" b="1">
                        <a:solidFill>
                          <a:sysClr val="windowText" lastClr="000000"/>
                        </a:solidFill>
                      </a:defRPr>
                    </a:pPr>
                    <a:r>
                      <a:rPr lang="en-US" sz="1600" b="1" dirty="0" smtClean="0"/>
                      <a:t>92:176</a:t>
                    </a:r>
                    <a:endParaRPr lang="en-US" sz="1600" b="1" dirty="0"/>
                  </a:p>
                </c:rich>
              </c:tx>
              <c:spPr/>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xVal>
            <c:numRef>
              <c:f>Sheet1!$A$3:$A$116</c:f>
              <c:numCache>
                <c:formatCode>General</c:formatCode>
                <c:ptCount val="11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numCache>
            </c:numRef>
          </c:xVal>
          <c:yVal>
            <c:numRef>
              <c:f>Sheet1!$E$3:$E$116</c:f>
              <c:numCache>
                <c:formatCode>General</c:formatCode>
                <c:ptCount val="114"/>
                <c:pt idx="0">
                  <c:v>19</c:v>
                </c:pt>
                <c:pt idx="1">
                  <c:v>52</c:v>
                </c:pt>
                <c:pt idx="2">
                  <c:v>20</c:v>
                </c:pt>
                <c:pt idx="3">
                  <c:v>56</c:v>
                </c:pt>
                <c:pt idx="4">
                  <c:v>7</c:v>
                </c:pt>
                <c:pt idx="5">
                  <c:v>5</c:v>
                </c:pt>
                <c:pt idx="6">
                  <c:v>29</c:v>
                </c:pt>
                <c:pt idx="7">
                  <c:v>19</c:v>
                </c:pt>
                <c:pt idx="8">
                  <c:v>21</c:v>
                </c:pt>
                <c:pt idx="9">
                  <c:v>30</c:v>
                </c:pt>
                <c:pt idx="10">
                  <c:v>11</c:v>
                </c:pt>
                <c:pt idx="11">
                  <c:v>8</c:v>
                </c:pt>
                <c:pt idx="12">
                  <c:v>3</c:v>
                </c:pt>
                <c:pt idx="13">
                  <c:v>11</c:v>
                </c:pt>
                <c:pt idx="14">
                  <c:v>3</c:v>
                </c:pt>
                <c:pt idx="15">
                  <c:v>8</c:v>
                </c:pt>
                <c:pt idx="16">
                  <c:v>7</c:v>
                </c:pt>
                <c:pt idx="17">
                  <c:v>6</c:v>
                </c:pt>
                <c:pt idx="18">
                  <c:v>5</c:v>
                </c:pt>
                <c:pt idx="19">
                  <c:v>5</c:v>
                </c:pt>
                <c:pt idx="20">
                  <c:v>6</c:v>
                </c:pt>
                <c:pt idx="21">
                  <c:v>4</c:v>
                </c:pt>
                <c:pt idx="22">
                  <c:v>62</c:v>
                </c:pt>
                <c:pt idx="23">
                  <c:v>42</c:v>
                </c:pt>
                <c:pt idx="24">
                  <c:v>5</c:v>
                </c:pt>
                <c:pt idx="25">
                  <c:v>15</c:v>
                </c:pt>
                <c:pt idx="26">
                  <c:v>22</c:v>
                </c:pt>
                <c:pt idx="27">
                  <c:v>8</c:v>
                </c:pt>
                <c:pt idx="28">
                  <c:v>4</c:v>
                </c:pt>
                <c:pt idx="29">
                  <c:v>11</c:v>
                </c:pt>
                <c:pt idx="30">
                  <c:v>40</c:v>
                </c:pt>
                <c:pt idx="31">
                  <c:v>9</c:v>
                </c:pt>
                <c:pt idx="32">
                  <c:v>50</c:v>
                </c:pt>
                <c:pt idx="33">
                  <c:v>45</c:v>
                </c:pt>
                <c:pt idx="34">
                  <c:v>20</c:v>
                </c:pt>
                <c:pt idx="35">
                  <c:v>17</c:v>
                </c:pt>
                <c:pt idx="36">
                  <c:v>55</c:v>
                </c:pt>
                <c:pt idx="37">
                  <c:v>88</c:v>
                </c:pt>
                <c:pt idx="38">
                  <c:v>206</c:v>
                </c:pt>
                <c:pt idx="39">
                  <c:v>28</c:v>
                </c:pt>
                <c:pt idx="40">
                  <c:v>83</c:v>
                </c:pt>
                <c:pt idx="41">
                  <c:v>77</c:v>
                </c:pt>
                <c:pt idx="42">
                  <c:v>45</c:v>
                </c:pt>
                <c:pt idx="43">
                  <c:v>98</c:v>
                </c:pt>
                <c:pt idx="44">
                  <c:v>135</c:v>
                </c:pt>
                <c:pt idx="45">
                  <c:v>96</c:v>
                </c:pt>
                <c:pt idx="46">
                  <c:v>227</c:v>
                </c:pt>
                <c:pt idx="47">
                  <c:v>93</c:v>
                </c:pt>
                <c:pt idx="48">
                  <c:v>88</c:v>
                </c:pt>
                <c:pt idx="49">
                  <c:v>117</c:v>
                </c:pt>
                <c:pt idx="50">
                  <c:v>109</c:v>
                </c:pt>
                <c:pt idx="51">
                  <c:v>123</c:v>
                </c:pt>
                <c:pt idx="52">
                  <c:v>111</c:v>
                </c:pt>
                <c:pt idx="53">
                  <c:v>99</c:v>
                </c:pt>
                <c:pt idx="54">
                  <c:v>165</c:v>
                </c:pt>
                <c:pt idx="55">
                  <c:v>182</c:v>
                </c:pt>
                <c:pt idx="56">
                  <c:v>34</c:v>
                </c:pt>
                <c:pt idx="57">
                  <c:v>54</c:v>
                </c:pt>
                <c:pt idx="58">
                  <c:v>75</c:v>
                </c:pt>
                <c:pt idx="59">
                  <c:v>85</c:v>
                </c:pt>
                <c:pt idx="60">
                  <c:v>54</c:v>
                </c:pt>
                <c:pt idx="61">
                  <c:v>53</c:v>
                </c:pt>
                <c:pt idx="62">
                  <c:v>89</c:v>
                </c:pt>
                <c:pt idx="63">
                  <c:v>59</c:v>
                </c:pt>
                <c:pt idx="64">
                  <c:v>37</c:v>
                </c:pt>
                <c:pt idx="65">
                  <c:v>35</c:v>
                </c:pt>
                <c:pt idx="66">
                  <c:v>60</c:v>
                </c:pt>
                <c:pt idx="67">
                  <c:v>26</c:v>
                </c:pt>
                <c:pt idx="68">
                  <c:v>110</c:v>
                </c:pt>
                <c:pt idx="69">
                  <c:v>128</c:v>
                </c:pt>
                <c:pt idx="70">
                  <c:v>28</c:v>
                </c:pt>
                <c:pt idx="71">
                  <c:v>52</c:v>
                </c:pt>
                <c:pt idx="72">
                  <c:v>112</c:v>
                </c:pt>
                <c:pt idx="73">
                  <c:v>118</c:v>
                </c:pt>
                <c:pt idx="74">
                  <c:v>30</c:v>
                </c:pt>
                <c:pt idx="75">
                  <c:v>49</c:v>
                </c:pt>
                <c:pt idx="76">
                  <c:v>30</c:v>
                </c:pt>
                <c:pt idx="77">
                  <c:v>52</c:v>
                </c:pt>
                <c:pt idx="78">
                  <c:v>44</c:v>
                </c:pt>
                <c:pt idx="79">
                  <c:v>40</c:v>
                </c:pt>
                <c:pt idx="80">
                  <c:v>46</c:v>
                </c:pt>
                <c:pt idx="81">
                  <c:v>19</c:v>
                </c:pt>
                <c:pt idx="82">
                  <c:v>25</c:v>
                </c:pt>
                <c:pt idx="83">
                  <c:v>60</c:v>
                </c:pt>
                <c:pt idx="84">
                  <c:v>85</c:v>
                </c:pt>
                <c:pt idx="85">
                  <c:v>36</c:v>
                </c:pt>
                <c:pt idx="86">
                  <c:v>286</c:v>
                </c:pt>
                <c:pt idx="87">
                  <c:v>75</c:v>
                </c:pt>
                <c:pt idx="88">
                  <c:v>200</c:v>
                </c:pt>
                <c:pt idx="89">
                  <c:v>73</c:v>
                </c:pt>
                <c:pt idx="90">
                  <c:v>13</c:v>
                </c:pt>
                <c:pt idx="91">
                  <c:v>176</c:v>
                </c:pt>
                <c:pt idx="92">
                  <c:v>8</c:v>
                </c:pt>
                <c:pt idx="93">
                  <c:v>29</c:v>
                </c:pt>
                <c:pt idx="94">
                  <c:v>38</c:v>
                </c:pt>
                <c:pt idx="95">
                  <c:v>43</c:v>
                </c:pt>
                <c:pt idx="96">
                  <c:v>78</c:v>
                </c:pt>
                <c:pt idx="97">
                  <c:v>31</c:v>
                </c:pt>
                <c:pt idx="98">
                  <c:v>12</c:v>
                </c:pt>
                <c:pt idx="99">
                  <c:v>8</c:v>
                </c:pt>
                <c:pt idx="100">
                  <c:v>24</c:v>
                </c:pt>
                <c:pt idx="101">
                  <c:v>64</c:v>
                </c:pt>
                <c:pt idx="102">
                  <c:v>78</c:v>
                </c:pt>
                <c:pt idx="103">
                  <c:v>11</c:v>
                </c:pt>
                <c:pt idx="104">
                  <c:v>22</c:v>
                </c:pt>
                <c:pt idx="105">
                  <c:v>18</c:v>
                </c:pt>
                <c:pt idx="106">
                  <c:v>12</c:v>
                </c:pt>
                <c:pt idx="107">
                  <c:v>18</c:v>
                </c:pt>
                <c:pt idx="108">
                  <c:v>14</c:v>
                </c:pt>
                <c:pt idx="109">
                  <c:v>11</c:v>
                </c:pt>
                <c:pt idx="110">
                  <c:v>29</c:v>
                </c:pt>
                <c:pt idx="111">
                  <c:v>120</c:v>
                </c:pt>
                <c:pt idx="112">
                  <c:v>129</c:v>
                </c:pt>
                <c:pt idx="113">
                  <c:v>3</c:v>
                </c:pt>
              </c:numCache>
            </c:numRef>
          </c:yVal>
          <c:bubbleSize>
            <c:numRef>
              <c:f>Sheet1!$E$3:$E$116</c:f>
              <c:numCache>
                <c:formatCode>General</c:formatCode>
                <c:ptCount val="114"/>
                <c:pt idx="0">
                  <c:v>19</c:v>
                </c:pt>
                <c:pt idx="1">
                  <c:v>52</c:v>
                </c:pt>
                <c:pt idx="2">
                  <c:v>20</c:v>
                </c:pt>
                <c:pt idx="3">
                  <c:v>56</c:v>
                </c:pt>
                <c:pt idx="4">
                  <c:v>7</c:v>
                </c:pt>
                <c:pt idx="5">
                  <c:v>5</c:v>
                </c:pt>
                <c:pt idx="6">
                  <c:v>29</c:v>
                </c:pt>
                <c:pt idx="7">
                  <c:v>19</c:v>
                </c:pt>
                <c:pt idx="8">
                  <c:v>21</c:v>
                </c:pt>
                <c:pt idx="9">
                  <c:v>30</c:v>
                </c:pt>
                <c:pt idx="10">
                  <c:v>11</c:v>
                </c:pt>
                <c:pt idx="11">
                  <c:v>8</c:v>
                </c:pt>
                <c:pt idx="12">
                  <c:v>3</c:v>
                </c:pt>
                <c:pt idx="13">
                  <c:v>11</c:v>
                </c:pt>
                <c:pt idx="14">
                  <c:v>3</c:v>
                </c:pt>
                <c:pt idx="15">
                  <c:v>8</c:v>
                </c:pt>
                <c:pt idx="16">
                  <c:v>7</c:v>
                </c:pt>
                <c:pt idx="17">
                  <c:v>6</c:v>
                </c:pt>
                <c:pt idx="18">
                  <c:v>5</c:v>
                </c:pt>
                <c:pt idx="19">
                  <c:v>5</c:v>
                </c:pt>
                <c:pt idx="20">
                  <c:v>6</c:v>
                </c:pt>
                <c:pt idx="21">
                  <c:v>4</c:v>
                </c:pt>
                <c:pt idx="22">
                  <c:v>62</c:v>
                </c:pt>
                <c:pt idx="23">
                  <c:v>42</c:v>
                </c:pt>
                <c:pt idx="24">
                  <c:v>5</c:v>
                </c:pt>
                <c:pt idx="25">
                  <c:v>15</c:v>
                </c:pt>
                <c:pt idx="26">
                  <c:v>22</c:v>
                </c:pt>
                <c:pt idx="27">
                  <c:v>8</c:v>
                </c:pt>
                <c:pt idx="28">
                  <c:v>4</c:v>
                </c:pt>
                <c:pt idx="29">
                  <c:v>11</c:v>
                </c:pt>
                <c:pt idx="30">
                  <c:v>40</c:v>
                </c:pt>
                <c:pt idx="31">
                  <c:v>9</c:v>
                </c:pt>
                <c:pt idx="32">
                  <c:v>50</c:v>
                </c:pt>
                <c:pt idx="33">
                  <c:v>45</c:v>
                </c:pt>
                <c:pt idx="34">
                  <c:v>20</c:v>
                </c:pt>
                <c:pt idx="35">
                  <c:v>17</c:v>
                </c:pt>
                <c:pt idx="36">
                  <c:v>55</c:v>
                </c:pt>
                <c:pt idx="37">
                  <c:v>88</c:v>
                </c:pt>
                <c:pt idx="38">
                  <c:v>206</c:v>
                </c:pt>
                <c:pt idx="39">
                  <c:v>28</c:v>
                </c:pt>
                <c:pt idx="40">
                  <c:v>83</c:v>
                </c:pt>
                <c:pt idx="41">
                  <c:v>77</c:v>
                </c:pt>
                <c:pt idx="42">
                  <c:v>45</c:v>
                </c:pt>
                <c:pt idx="43">
                  <c:v>98</c:v>
                </c:pt>
                <c:pt idx="44">
                  <c:v>135</c:v>
                </c:pt>
                <c:pt idx="45">
                  <c:v>96</c:v>
                </c:pt>
                <c:pt idx="46">
                  <c:v>227</c:v>
                </c:pt>
                <c:pt idx="47">
                  <c:v>93</c:v>
                </c:pt>
                <c:pt idx="48">
                  <c:v>88</c:v>
                </c:pt>
                <c:pt idx="49">
                  <c:v>117</c:v>
                </c:pt>
                <c:pt idx="50">
                  <c:v>109</c:v>
                </c:pt>
                <c:pt idx="51">
                  <c:v>123</c:v>
                </c:pt>
                <c:pt idx="52">
                  <c:v>111</c:v>
                </c:pt>
                <c:pt idx="53">
                  <c:v>99</c:v>
                </c:pt>
                <c:pt idx="54">
                  <c:v>165</c:v>
                </c:pt>
                <c:pt idx="55">
                  <c:v>182</c:v>
                </c:pt>
                <c:pt idx="56">
                  <c:v>34</c:v>
                </c:pt>
                <c:pt idx="57">
                  <c:v>54</c:v>
                </c:pt>
                <c:pt idx="58">
                  <c:v>75</c:v>
                </c:pt>
                <c:pt idx="59">
                  <c:v>85</c:v>
                </c:pt>
                <c:pt idx="60">
                  <c:v>54</c:v>
                </c:pt>
                <c:pt idx="61">
                  <c:v>53</c:v>
                </c:pt>
                <c:pt idx="62">
                  <c:v>89</c:v>
                </c:pt>
                <c:pt idx="63">
                  <c:v>59</c:v>
                </c:pt>
                <c:pt idx="64">
                  <c:v>37</c:v>
                </c:pt>
                <c:pt idx="65">
                  <c:v>35</c:v>
                </c:pt>
                <c:pt idx="66">
                  <c:v>60</c:v>
                </c:pt>
                <c:pt idx="67">
                  <c:v>26</c:v>
                </c:pt>
                <c:pt idx="68">
                  <c:v>110</c:v>
                </c:pt>
                <c:pt idx="69">
                  <c:v>128</c:v>
                </c:pt>
                <c:pt idx="70">
                  <c:v>28</c:v>
                </c:pt>
                <c:pt idx="71">
                  <c:v>52</c:v>
                </c:pt>
                <c:pt idx="72">
                  <c:v>112</c:v>
                </c:pt>
                <c:pt idx="73">
                  <c:v>118</c:v>
                </c:pt>
                <c:pt idx="74">
                  <c:v>30</c:v>
                </c:pt>
                <c:pt idx="75">
                  <c:v>49</c:v>
                </c:pt>
                <c:pt idx="76">
                  <c:v>30</c:v>
                </c:pt>
                <c:pt idx="77">
                  <c:v>52</c:v>
                </c:pt>
                <c:pt idx="78">
                  <c:v>44</c:v>
                </c:pt>
                <c:pt idx="79">
                  <c:v>40</c:v>
                </c:pt>
                <c:pt idx="80">
                  <c:v>46</c:v>
                </c:pt>
                <c:pt idx="81">
                  <c:v>19</c:v>
                </c:pt>
                <c:pt idx="82">
                  <c:v>25</c:v>
                </c:pt>
                <c:pt idx="83">
                  <c:v>60</c:v>
                </c:pt>
                <c:pt idx="84">
                  <c:v>85</c:v>
                </c:pt>
                <c:pt idx="85">
                  <c:v>36</c:v>
                </c:pt>
                <c:pt idx="86">
                  <c:v>286</c:v>
                </c:pt>
                <c:pt idx="87">
                  <c:v>75</c:v>
                </c:pt>
                <c:pt idx="88">
                  <c:v>200</c:v>
                </c:pt>
                <c:pt idx="89">
                  <c:v>73</c:v>
                </c:pt>
                <c:pt idx="90">
                  <c:v>13</c:v>
                </c:pt>
                <c:pt idx="91">
                  <c:v>176</c:v>
                </c:pt>
                <c:pt idx="92">
                  <c:v>8</c:v>
                </c:pt>
                <c:pt idx="93">
                  <c:v>29</c:v>
                </c:pt>
                <c:pt idx="94">
                  <c:v>38</c:v>
                </c:pt>
                <c:pt idx="95">
                  <c:v>43</c:v>
                </c:pt>
                <c:pt idx="96">
                  <c:v>78</c:v>
                </c:pt>
                <c:pt idx="97">
                  <c:v>31</c:v>
                </c:pt>
                <c:pt idx="98">
                  <c:v>12</c:v>
                </c:pt>
                <c:pt idx="99">
                  <c:v>8</c:v>
                </c:pt>
                <c:pt idx="100">
                  <c:v>24</c:v>
                </c:pt>
                <c:pt idx="101">
                  <c:v>64</c:v>
                </c:pt>
                <c:pt idx="102">
                  <c:v>78</c:v>
                </c:pt>
                <c:pt idx="103">
                  <c:v>11</c:v>
                </c:pt>
                <c:pt idx="104">
                  <c:v>22</c:v>
                </c:pt>
                <c:pt idx="105">
                  <c:v>18</c:v>
                </c:pt>
                <c:pt idx="106">
                  <c:v>12</c:v>
                </c:pt>
                <c:pt idx="107">
                  <c:v>18</c:v>
                </c:pt>
                <c:pt idx="108">
                  <c:v>14</c:v>
                </c:pt>
                <c:pt idx="109">
                  <c:v>11</c:v>
                </c:pt>
                <c:pt idx="110">
                  <c:v>29</c:v>
                </c:pt>
                <c:pt idx="111">
                  <c:v>120</c:v>
                </c:pt>
                <c:pt idx="112">
                  <c:v>129</c:v>
                </c:pt>
                <c:pt idx="113">
                  <c:v>3</c:v>
                </c:pt>
              </c:numCache>
            </c:numRef>
          </c:bubbleSize>
          <c:bubble3D val="1"/>
        </c:ser>
        <c:dLbls>
          <c:showLegendKey val="0"/>
          <c:showVal val="0"/>
          <c:showCatName val="0"/>
          <c:showSerName val="0"/>
          <c:showPercent val="0"/>
          <c:showBubbleSize val="0"/>
        </c:dLbls>
        <c:bubbleScale val="100"/>
        <c:showNegBubbles val="0"/>
        <c:axId val="13830016"/>
        <c:axId val="13831552"/>
      </c:bubbleChart>
      <c:valAx>
        <c:axId val="13830016"/>
        <c:scaling>
          <c:orientation val="minMax"/>
          <c:max val="120"/>
          <c:min val="0"/>
        </c:scaling>
        <c:delete val="0"/>
        <c:axPos val="b"/>
        <c:majorGridlines/>
        <c:numFmt formatCode="General" sourceLinked="1"/>
        <c:majorTickMark val="out"/>
        <c:minorTickMark val="none"/>
        <c:tickLblPos val="nextTo"/>
        <c:txPr>
          <a:bodyPr/>
          <a:lstStyle/>
          <a:p>
            <a:pPr>
              <a:defRPr sz="1600" b="1"/>
            </a:pPr>
            <a:endParaRPr lang="en-US"/>
          </a:p>
        </c:txPr>
        <c:crossAx val="13831552"/>
        <c:crosses val="autoZero"/>
        <c:crossBetween val="midCat"/>
        <c:majorUnit val="10"/>
        <c:minorUnit val="10"/>
      </c:valAx>
      <c:valAx>
        <c:axId val="13831552"/>
        <c:scaling>
          <c:orientation val="minMax"/>
          <c:max val="325"/>
          <c:min val="0"/>
        </c:scaling>
        <c:delete val="0"/>
        <c:axPos val="l"/>
        <c:majorGridlines>
          <c:spPr>
            <a:ln>
              <a:solidFill>
                <a:schemeClr val="accent1"/>
              </a:solidFill>
            </a:ln>
          </c:spPr>
        </c:majorGridlines>
        <c:numFmt formatCode="General" sourceLinked="1"/>
        <c:majorTickMark val="out"/>
        <c:minorTickMark val="none"/>
        <c:tickLblPos val="nextTo"/>
        <c:txPr>
          <a:bodyPr/>
          <a:lstStyle/>
          <a:p>
            <a:pPr>
              <a:defRPr sz="1600" b="1"/>
            </a:pPr>
            <a:endParaRPr lang="en-US"/>
          </a:p>
        </c:txPr>
        <c:crossAx val="13830016"/>
        <c:crosses val="autoZero"/>
        <c:crossBetween val="midCat"/>
        <c:majorUnit val="50"/>
        <c:minorUnit val="25"/>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latin typeface="Andalus" panose="02020603050405020304" pitchFamily="18" charset="-78"/>
                <a:cs typeface="Andalus" panose="02020603050405020304" pitchFamily="18" charset="-78"/>
              </a:defRPr>
            </a:pPr>
            <a:r>
              <a:rPr lang="en-US" sz="2400" dirty="0" smtClean="0">
                <a:latin typeface="Andalus" panose="02020603050405020304" pitchFamily="18" charset="-78"/>
                <a:cs typeface="Andalus" panose="02020603050405020304" pitchFamily="18" charset="-78"/>
              </a:rPr>
              <a:t>Sequence vs. Number of </a:t>
            </a:r>
            <a:r>
              <a:rPr lang="en-US" sz="2400" i="1" u="sng" dirty="0" smtClean="0">
                <a:latin typeface="Andalus" panose="02020603050405020304" pitchFamily="18" charset="-78"/>
                <a:cs typeface="Andalus" panose="02020603050405020304" pitchFamily="18" charset="-78"/>
              </a:rPr>
              <a:t>Ayahs</a:t>
            </a:r>
            <a:r>
              <a:rPr lang="en-US" sz="2400" dirty="0" smtClean="0">
                <a:latin typeface="Andalus" panose="02020603050405020304" pitchFamily="18" charset="-78"/>
                <a:cs typeface="Andalus" panose="02020603050405020304" pitchFamily="18" charset="-78"/>
              </a:rPr>
              <a:t>  of Quranic</a:t>
            </a:r>
            <a:r>
              <a:rPr lang="en-US" sz="2400" baseline="0" dirty="0" smtClean="0">
                <a:latin typeface="Andalus" panose="02020603050405020304" pitchFamily="18" charset="-78"/>
                <a:cs typeface="Andalus" panose="02020603050405020304" pitchFamily="18" charset="-78"/>
              </a:rPr>
              <a:t> </a:t>
            </a:r>
            <a:r>
              <a:rPr lang="en-US" sz="2400" i="1" u="sng" dirty="0" smtClean="0">
                <a:latin typeface="Andalus" panose="02020603050405020304" pitchFamily="18" charset="-78"/>
                <a:cs typeface="Andalus" panose="02020603050405020304" pitchFamily="18" charset="-78"/>
              </a:rPr>
              <a:t>Surahs</a:t>
            </a:r>
            <a:endParaRPr lang="en-US" sz="2400" i="1" u="sng" dirty="0">
              <a:latin typeface="Andalus" panose="02020603050405020304" pitchFamily="18" charset="-78"/>
              <a:cs typeface="Andalus" panose="02020603050405020304" pitchFamily="18" charset="-78"/>
            </a:endParaRPr>
          </a:p>
        </c:rich>
      </c:tx>
      <c:layout>
        <c:manualLayout>
          <c:xMode val="edge"/>
          <c:yMode val="edge"/>
          <c:x val="8.3081503301295961E-2"/>
          <c:y val="2.4557749560878608E-2"/>
        </c:manualLayout>
      </c:layout>
      <c:overlay val="0"/>
    </c:title>
    <c:autoTitleDeleted val="0"/>
    <c:plotArea>
      <c:layout/>
      <c:bubbleChart>
        <c:varyColors val="0"/>
        <c:ser>
          <c:idx val="0"/>
          <c:order val="0"/>
          <c:tx>
            <c:v>QURANIC SEQUENCE VS NO OF AYAHS IN SURAHS</c:v>
          </c:tx>
          <c:invertIfNegative val="0"/>
          <c:dPt>
            <c:idx val="91"/>
            <c:invertIfNegative val="0"/>
            <c:bubble3D val="1"/>
            <c:spPr>
              <a:solidFill>
                <a:srgbClr val="FFFF00"/>
              </a:solidFill>
            </c:spPr>
          </c:dPt>
          <c:dLbls>
            <c:dLbl>
              <c:idx val="0"/>
              <c:layout/>
              <c:tx>
                <c:rich>
                  <a:bodyPr/>
                  <a:lstStyle/>
                  <a:p>
                    <a:pPr>
                      <a:defRPr b="1">
                        <a:solidFill>
                          <a:schemeClr val="bg1"/>
                        </a:solidFill>
                      </a:defRPr>
                    </a:pPr>
                    <a:r>
                      <a:rPr lang="en-US" b="1" dirty="0" smtClean="0">
                        <a:solidFill>
                          <a:schemeClr val="bg1"/>
                        </a:solidFill>
                      </a:rPr>
                      <a:t>96:19</a:t>
                    </a:r>
                    <a:endParaRPr lang="en-US" b="1" dirty="0">
                      <a:solidFill>
                        <a:schemeClr val="bg1"/>
                      </a:solidFill>
                    </a:endParaRPr>
                  </a:p>
                </c:rich>
              </c:tx>
              <c:spPr/>
              <c:dLblPos val="ctr"/>
              <c:showLegendKey val="0"/>
              <c:showVal val="1"/>
              <c:showCatName val="0"/>
              <c:showSerName val="0"/>
              <c:showPercent val="0"/>
              <c:showBubbleSize val="0"/>
            </c:dLbl>
            <c:dLbl>
              <c:idx val="4"/>
              <c:layout/>
              <c:tx>
                <c:rich>
                  <a:bodyPr/>
                  <a:lstStyle/>
                  <a:p>
                    <a:pPr>
                      <a:defRPr b="1">
                        <a:solidFill>
                          <a:schemeClr val="bg1"/>
                        </a:solidFill>
                      </a:defRPr>
                    </a:pPr>
                    <a:r>
                      <a:rPr lang="en-US" b="1" dirty="0" smtClean="0">
                        <a:solidFill>
                          <a:schemeClr val="bg1"/>
                        </a:solidFill>
                      </a:rPr>
                      <a:t>1:7</a:t>
                    </a:r>
                    <a:endParaRPr lang="en-US" b="1" dirty="0">
                      <a:solidFill>
                        <a:schemeClr val="bg1"/>
                      </a:solidFill>
                    </a:endParaRPr>
                  </a:p>
                </c:rich>
              </c:tx>
              <c:spPr/>
              <c:dLblPos val="ctr"/>
              <c:showLegendKey val="0"/>
              <c:showVal val="1"/>
              <c:showCatName val="0"/>
              <c:showSerName val="0"/>
              <c:showPercent val="0"/>
              <c:showBubbleSize val="0"/>
            </c:dLbl>
            <c:dLbl>
              <c:idx val="49"/>
              <c:layout>
                <c:manualLayout>
                  <c:x val="-0.1189143803067782"/>
                  <c:y val="-4.4650453747051193E-3"/>
                </c:manualLayout>
              </c:layout>
              <c:tx>
                <c:rich>
                  <a:bodyPr/>
                  <a:lstStyle/>
                  <a:p>
                    <a:pPr>
                      <a:defRPr sz="1200" b="1">
                        <a:solidFill>
                          <a:schemeClr val="bg1"/>
                        </a:solidFill>
                      </a:defRPr>
                    </a:pPr>
                    <a:r>
                      <a:rPr lang="en-US" sz="1200" b="1" dirty="0" smtClean="0">
                        <a:solidFill>
                          <a:schemeClr val="bg1"/>
                        </a:solidFill>
                      </a:rPr>
                      <a:t>Al Israa’</a:t>
                    </a:r>
                  </a:p>
                  <a:p>
                    <a:pPr>
                      <a:defRPr sz="1200" b="1">
                        <a:solidFill>
                          <a:schemeClr val="bg1"/>
                        </a:solidFill>
                      </a:defRPr>
                    </a:pPr>
                    <a:r>
                      <a:rPr lang="en-US" sz="1200" b="1" dirty="0" smtClean="0">
                        <a:solidFill>
                          <a:schemeClr val="bg1"/>
                        </a:solidFill>
                      </a:rPr>
                      <a:t>50:111</a:t>
                    </a:r>
                    <a:endParaRPr lang="en-US" sz="1200" b="1" dirty="0">
                      <a:solidFill>
                        <a:schemeClr val="bg1"/>
                      </a:solidFill>
                    </a:endParaRPr>
                  </a:p>
                </c:rich>
              </c:tx>
              <c:spPr/>
              <c:dLblPos val="r"/>
              <c:showLegendKey val="0"/>
              <c:showVal val="1"/>
              <c:showCatName val="0"/>
              <c:showSerName val="0"/>
              <c:showPercent val="0"/>
              <c:showBubbleSize val="0"/>
            </c:dLbl>
            <c:dLbl>
              <c:idx val="86"/>
              <c:layout/>
              <c:tx>
                <c:rich>
                  <a:bodyPr/>
                  <a:lstStyle/>
                  <a:p>
                    <a:pPr>
                      <a:defRPr sz="1200" b="1">
                        <a:solidFill>
                          <a:schemeClr val="bg1"/>
                        </a:solidFill>
                      </a:defRPr>
                    </a:pPr>
                    <a:r>
                      <a:rPr lang="en-US" sz="1200" b="1" dirty="0" smtClean="0">
                        <a:solidFill>
                          <a:schemeClr val="bg1"/>
                        </a:solidFill>
                      </a:rPr>
                      <a:t>Al Baqarah </a:t>
                    </a:r>
                  </a:p>
                  <a:p>
                    <a:pPr>
                      <a:defRPr sz="1200" b="1">
                        <a:solidFill>
                          <a:schemeClr val="bg1"/>
                        </a:solidFill>
                      </a:defRPr>
                    </a:pPr>
                    <a:r>
                      <a:rPr lang="en-US" sz="1200" b="1" dirty="0" smtClean="0">
                        <a:solidFill>
                          <a:schemeClr val="bg1"/>
                        </a:solidFill>
                      </a:rPr>
                      <a:t>2:286</a:t>
                    </a:r>
                    <a:endParaRPr lang="en-US" sz="1200" b="1" dirty="0">
                      <a:solidFill>
                        <a:schemeClr val="bg1"/>
                      </a:solidFill>
                    </a:endParaRPr>
                  </a:p>
                </c:rich>
              </c:tx>
              <c:spPr/>
              <c:dLblPos val="ctr"/>
              <c:showLegendKey val="0"/>
              <c:showVal val="1"/>
              <c:showCatName val="0"/>
              <c:showSerName val="0"/>
              <c:showPercent val="0"/>
              <c:showBubbleSize val="0"/>
            </c:dLbl>
            <c:dLbl>
              <c:idx val="88"/>
              <c:layout>
                <c:manualLayout>
                  <c:x val="-0.11421527345053091"/>
                  <c:y val="-4.4650453747051976E-2"/>
                </c:manualLayout>
              </c:layout>
              <c:tx>
                <c:rich>
                  <a:bodyPr/>
                  <a:lstStyle/>
                  <a:p>
                    <a:pPr>
                      <a:defRPr sz="1200" b="1">
                        <a:solidFill>
                          <a:schemeClr val="bg1"/>
                        </a:solidFill>
                      </a:defRPr>
                    </a:pPr>
                    <a:r>
                      <a:rPr lang="en-US" sz="1200" b="1" dirty="0" smtClean="0">
                        <a:solidFill>
                          <a:schemeClr val="bg1"/>
                        </a:solidFill>
                      </a:rPr>
                      <a:t>Aal Imran</a:t>
                    </a:r>
                  </a:p>
                  <a:p>
                    <a:pPr>
                      <a:defRPr sz="1200" b="1">
                        <a:solidFill>
                          <a:schemeClr val="bg1"/>
                        </a:solidFill>
                      </a:defRPr>
                    </a:pPr>
                    <a:r>
                      <a:rPr lang="en-US" sz="1200" b="1" dirty="0" smtClean="0">
                        <a:solidFill>
                          <a:schemeClr val="bg1"/>
                        </a:solidFill>
                      </a:rPr>
                      <a:t>3:200</a:t>
                    </a:r>
                    <a:endParaRPr lang="en-US" sz="1200" b="1" dirty="0">
                      <a:solidFill>
                        <a:schemeClr val="bg1"/>
                      </a:solidFill>
                    </a:endParaRPr>
                  </a:p>
                </c:rich>
              </c:tx>
              <c:spPr/>
              <c:dLblPos val="r"/>
              <c:showLegendKey val="0"/>
              <c:showVal val="1"/>
              <c:showCatName val="0"/>
              <c:showSerName val="0"/>
              <c:showPercent val="0"/>
              <c:showBubbleSize val="0"/>
            </c:dLbl>
            <c:dLbl>
              <c:idx val="91"/>
              <c:layout>
                <c:manualLayout>
                  <c:x val="-0.10871302957633894"/>
                  <c:y val="-4.4650453747052017E-3"/>
                </c:manualLayout>
              </c:layout>
              <c:tx>
                <c:rich>
                  <a:bodyPr/>
                  <a:lstStyle/>
                  <a:p>
                    <a:pPr>
                      <a:defRPr sz="1200" b="1"/>
                    </a:pPr>
                    <a:r>
                      <a:rPr lang="en-US" dirty="0" smtClean="0"/>
                      <a:t>Al Nisa'</a:t>
                    </a:r>
                  </a:p>
                  <a:p>
                    <a:pPr>
                      <a:defRPr sz="1200" b="1"/>
                    </a:pPr>
                    <a:r>
                      <a:rPr lang="en-US" dirty="0" smtClean="0"/>
                      <a:t>4:176</a:t>
                    </a:r>
                    <a:endParaRPr lang="en-US" dirty="0"/>
                  </a:p>
                </c:rich>
              </c:tx>
              <c:spPr/>
              <c:dLblPos val="r"/>
              <c:showLegendKey val="0"/>
              <c:showVal val="1"/>
              <c:showCatName val="0"/>
              <c:showSerName val="0"/>
              <c:showPercent val="0"/>
              <c:showBubbleSize val="0"/>
            </c:dLbl>
            <c:dLblPos val="ctr"/>
            <c:showLegendKey val="0"/>
            <c:showVal val="1"/>
            <c:showCatName val="0"/>
            <c:showSerName val="0"/>
            <c:showPercent val="0"/>
            <c:showBubbleSize val="0"/>
            <c:showLeaderLines val="0"/>
          </c:dLbls>
          <c:xVal>
            <c:numRef>
              <c:f>Sheet1!$C$3:$C$116</c:f>
              <c:numCache>
                <c:formatCode>General</c:formatCode>
                <c:ptCount val="114"/>
                <c:pt idx="0">
                  <c:v>96</c:v>
                </c:pt>
                <c:pt idx="1">
                  <c:v>68</c:v>
                </c:pt>
                <c:pt idx="2">
                  <c:v>73</c:v>
                </c:pt>
                <c:pt idx="3">
                  <c:v>74</c:v>
                </c:pt>
                <c:pt idx="4">
                  <c:v>1</c:v>
                </c:pt>
                <c:pt idx="5">
                  <c:v>111</c:v>
                </c:pt>
                <c:pt idx="6">
                  <c:v>81</c:v>
                </c:pt>
                <c:pt idx="7">
                  <c:v>87</c:v>
                </c:pt>
                <c:pt idx="8">
                  <c:v>92</c:v>
                </c:pt>
                <c:pt idx="9">
                  <c:v>89</c:v>
                </c:pt>
                <c:pt idx="10">
                  <c:v>93</c:v>
                </c:pt>
                <c:pt idx="11">
                  <c:v>94</c:v>
                </c:pt>
                <c:pt idx="12">
                  <c:v>103</c:v>
                </c:pt>
                <c:pt idx="13">
                  <c:v>100</c:v>
                </c:pt>
                <c:pt idx="14">
                  <c:v>108</c:v>
                </c:pt>
                <c:pt idx="15">
                  <c:v>102</c:v>
                </c:pt>
                <c:pt idx="16">
                  <c:v>107</c:v>
                </c:pt>
                <c:pt idx="17">
                  <c:v>109</c:v>
                </c:pt>
                <c:pt idx="18">
                  <c:v>105</c:v>
                </c:pt>
                <c:pt idx="19">
                  <c:v>113</c:v>
                </c:pt>
                <c:pt idx="20">
                  <c:v>114</c:v>
                </c:pt>
                <c:pt idx="21">
                  <c:v>112</c:v>
                </c:pt>
                <c:pt idx="22">
                  <c:v>53</c:v>
                </c:pt>
                <c:pt idx="23">
                  <c:v>80</c:v>
                </c:pt>
                <c:pt idx="24">
                  <c:v>97</c:v>
                </c:pt>
                <c:pt idx="25">
                  <c:v>91</c:v>
                </c:pt>
                <c:pt idx="26">
                  <c:v>85</c:v>
                </c:pt>
                <c:pt idx="27">
                  <c:v>95</c:v>
                </c:pt>
                <c:pt idx="28">
                  <c:v>106</c:v>
                </c:pt>
                <c:pt idx="29">
                  <c:v>101</c:v>
                </c:pt>
                <c:pt idx="30">
                  <c:v>75</c:v>
                </c:pt>
                <c:pt idx="31">
                  <c:v>104</c:v>
                </c:pt>
                <c:pt idx="32">
                  <c:v>77</c:v>
                </c:pt>
                <c:pt idx="33">
                  <c:v>50</c:v>
                </c:pt>
                <c:pt idx="34">
                  <c:v>90</c:v>
                </c:pt>
                <c:pt idx="35">
                  <c:v>86</c:v>
                </c:pt>
                <c:pt idx="36">
                  <c:v>54</c:v>
                </c:pt>
                <c:pt idx="37">
                  <c:v>38</c:v>
                </c:pt>
                <c:pt idx="38">
                  <c:v>7</c:v>
                </c:pt>
                <c:pt idx="39">
                  <c:v>72</c:v>
                </c:pt>
                <c:pt idx="40">
                  <c:v>36</c:v>
                </c:pt>
                <c:pt idx="41">
                  <c:v>25</c:v>
                </c:pt>
                <c:pt idx="42">
                  <c:v>35</c:v>
                </c:pt>
                <c:pt idx="43">
                  <c:v>19</c:v>
                </c:pt>
                <c:pt idx="44">
                  <c:v>20</c:v>
                </c:pt>
                <c:pt idx="45">
                  <c:v>56</c:v>
                </c:pt>
                <c:pt idx="46">
                  <c:v>26</c:v>
                </c:pt>
                <c:pt idx="47">
                  <c:v>27</c:v>
                </c:pt>
                <c:pt idx="48">
                  <c:v>28</c:v>
                </c:pt>
                <c:pt idx="49">
                  <c:v>17</c:v>
                </c:pt>
                <c:pt idx="50">
                  <c:v>10</c:v>
                </c:pt>
                <c:pt idx="51">
                  <c:v>11</c:v>
                </c:pt>
                <c:pt idx="52">
                  <c:v>12</c:v>
                </c:pt>
                <c:pt idx="53">
                  <c:v>15</c:v>
                </c:pt>
                <c:pt idx="54">
                  <c:v>6</c:v>
                </c:pt>
                <c:pt idx="55">
                  <c:v>37</c:v>
                </c:pt>
                <c:pt idx="56">
                  <c:v>31</c:v>
                </c:pt>
                <c:pt idx="57">
                  <c:v>34</c:v>
                </c:pt>
                <c:pt idx="58">
                  <c:v>39</c:v>
                </c:pt>
                <c:pt idx="59">
                  <c:v>40</c:v>
                </c:pt>
                <c:pt idx="60">
                  <c:v>41</c:v>
                </c:pt>
                <c:pt idx="61">
                  <c:v>42</c:v>
                </c:pt>
                <c:pt idx="62">
                  <c:v>43</c:v>
                </c:pt>
                <c:pt idx="63">
                  <c:v>44</c:v>
                </c:pt>
                <c:pt idx="64">
                  <c:v>45</c:v>
                </c:pt>
                <c:pt idx="65">
                  <c:v>46</c:v>
                </c:pt>
                <c:pt idx="66">
                  <c:v>51</c:v>
                </c:pt>
                <c:pt idx="67">
                  <c:v>88</c:v>
                </c:pt>
                <c:pt idx="68">
                  <c:v>18</c:v>
                </c:pt>
                <c:pt idx="69">
                  <c:v>16</c:v>
                </c:pt>
                <c:pt idx="70">
                  <c:v>71</c:v>
                </c:pt>
                <c:pt idx="71">
                  <c:v>14</c:v>
                </c:pt>
                <c:pt idx="72">
                  <c:v>21</c:v>
                </c:pt>
                <c:pt idx="73">
                  <c:v>23</c:v>
                </c:pt>
                <c:pt idx="74">
                  <c:v>32</c:v>
                </c:pt>
                <c:pt idx="75">
                  <c:v>52</c:v>
                </c:pt>
                <c:pt idx="76">
                  <c:v>67</c:v>
                </c:pt>
                <c:pt idx="77">
                  <c:v>69</c:v>
                </c:pt>
                <c:pt idx="78">
                  <c:v>70</c:v>
                </c:pt>
                <c:pt idx="79">
                  <c:v>78</c:v>
                </c:pt>
                <c:pt idx="80">
                  <c:v>79</c:v>
                </c:pt>
                <c:pt idx="81">
                  <c:v>82</c:v>
                </c:pt>
                <c:pt idx="82">
                  <c:v>84</c:v>
                </c:pt>
                <c:pt idx="83">
                  <c:v>30</c:v>
                </c:pt>
                <c:pt idx="84">
                  <c:v>29</c:v>
                </c:pt>
                <c:pt idx="85">
                  <c:v>83</c:v>
                </c:pt>
                <c:pt idx="86">
                  <c:v>2</c:v>
                </c:pt>
                <c:pt idx="87">
                  <c:v>8</c:v>
                </c:pt>
                <c:pt idx="88">
                  <c:v>3</c:v>
                </c:pt>
                <c:pt idx="89">
                  <c:v>33</c:v>
                </c:pt>
                <c:pt idx="90">
                  <c:v>60</c:v>
                </c:pt>
                <c:pt idx="91">
                  <c:v>4</c:v>
                </c:pt>
                <c:pt idx="92">
                  <c:v>99</c:v>
                </c:pt>
                <c:pt idx="93">
                  <c:v>57</c:v>
                </c:pt>
                <c:pt idx="94">
                  <c:v>47</c:v>
                </c:pt>
                <c:pt idx="95">
                  <c:v>13</c:v>
                </c:pt>
                <c:pt idx="96">
                  <c:v>55</c:v>
                </c:pt>
                <c:pt idx="97">
                  <c:v>76</c:v>
                </c:pt>
                <c:pt idx="98">
                  <c:v>65</c:v>
                </c:pt>
                <c:pt idx="99">
                  <c:v>98</c:v>
                </c:pt>
                <c:pt idx="100">
                  <c:v>59</c:v>
                </c:pt>
                <c:pt idx="101">
                  <c:v>24</c:v>
                </c:pt>
                <c:pt idx="102">
                  <c:v>22</c:v>
                </c:pt>
                <c:pt idx="103">
                  <c:v>63</c:v>
                </c:pt>
                <c:pt idx="104">
                  <c:v>58</c:v>
                </c:pt>
                <c:pt idx="105">
                  <c:v>49</c:v>
                </c:pt>
                <c:pt idx="106">
                  <c:v>66</c:v>
                </c:pt>
                <c:pt idx="107">
                  <c:v>64</c:v>
                </c:pt>
                <c:pt idx="108">
                  <c:v>61</c:v>
                </c:pt>
                <c:pt idx="109">
                  <c:v>62</c:v>
                </c:pt>
                <c:pt idx="110">
                  <c:v>48</c:v>
                </c:pt>
                <c:pt idx="111">
                  <c:v>5</c:v>
                </c:pt>
                <c:pt idx="112">
                  <c:v>9</c:v>
                </c:pt>
                <c:pt idx="113">
                  <c:v>110</c:v>
                </c:pt>
              </c:numCache>
            </c:numRef>
          </c:xVal>
          <c:yVal>
            <c:numRef>
              <c:f>Sheet1!$E$3:$E$116</c:f>
              <c:numCache>
                <c:formatCode>General</c:formatCode>
                <c:ptCount val="114"/>
                <c:pt idx="0">
                  <c:v>19</c:v>
                </c:pt>
                <c:pt idx="1">
                  <c:v>52</c:v>
                </c:pt>
                <c:pt idx="2">
                  <c:v>20</c:v>
                </c:pt>
                <c:pt idx="3">
                  <c:v>56</c:v>
                </c:pt>
                <c:pt idx="4">
                  <c:v>7</c:v>
                </c:pt>
                <c:pt idx="5">
                  <c:v>5</c:v>
                </c:pt>
                <c:pt idx="6">
                  <c:v>29</c:v>
                </c:pt>
                <c:pt idx="7">
                  <c:v>19</c:v>
                </c:pt>
                <c:pt idx="8">
                  <c:v>21</c:v>
                </c:pt>
                <c:pt idx="9">
                  <c:v>30</c:v>
                </c:pt>
                <c:pt idx="10">
                  <c:v>11</c:v>
                </c:pt>
                <c:pt idx="11">
                  <c:v>8</c:v>
                </c:pt>
                <c:pt idx="12">
                  <c:v>3</c:v>
                </c:pt>
                <c:pt idx="13">
                  <c:v>11</c:v>
                </c:pt>
                <c:pt idx="14">
                  <c:v>3</c:v>
                </c:pt>
                <c:pt idx="15">
                  <c:v>8</c:v>
                </c:pt>
                <c:pt idx="16">
                  <c:v>7</c:v>
                </c:pt>
                <c:pt idx="17">
                  <c:v>6</c:v>
                </c:pt>
                <c:pt idx="18">
                  <c:v>5</c:v>
                </c:pt>
                <c:pt idx="19">
                  <c:v>5</c:v>
                </c:pt>
                <c:pt idx="20">
                  <c:v>6</c:v>
                </c:pt>
                <c:pt idx="21">
                  <c:v>4</c:v>
                </c:pt>
                <c:pt idx="22">
                  <c:v>62</c:v>
                </c:pt>
                <c:pt idx="23">
                  <c:v>42</c:v>
                </c:pt>
                <c:pt idx="24">
                  <c:v>5</c:v>
                </c:pt>
                <c:pt idx="25">
                  <c:v>15</c:v>
                </c:pt>
                <c:pt idx="26">
                  <c:v>22</c:v>
                </c:pt>
                <c:pt idx="27">
                  <c:v>8</c:v>
                </c:pt>
                <c:pt idx="28">
                  <c:v>4</c:v>
                </c:pt>
                <c:pt idx="29">
                  <c:v>11</c:v>
                </c:pt>
                <c:pt idx="30">
                  <c:v>40</c:v>
                </c:pt>
                <c:pt idx="31">
                  <c:v>9</c:v>
                </c:pt>
                <c:pt idx="32">
                  <c:v>50</c:v>
                </c:pt>
                <c:pt idx="33">
                  <c:v>45</c:v>
                </c:pt>
                <c:pt idx="34">
                  <c:v>20</c:v>
                </c:pt>
                <c:pt idx="35">
                  <c:v>17</c:v>
                </c:pt>
                <c:pt idx="36">
                  <c:v>55</c:v>
                </c:pt>
                <c:pt idx="37">
                  <c:v>88</c:v>
                </c:pt>
                <c:pt idx="38">
                  <c:v>206</c:v>
                </c:pt>
                <c:pt idx="39">
                  <c:v>28</c:v>
                </c:pt>
                <c:pt idx="40">
                  <c:v>83</c:v>
                </c:pt>
                <c:pt idx="41">
                  <c:v>77</c:v>
                </c:pt>
                <c:pt idx="42">
                  <c:v>45</c:v>
                </c:pt>
                <c:pt idx="43">
                  <c:v>98</c:v>
                </c:pt>
                <c:pt idx="44">
                  <c:v>135</c:v>
                </c:pt>
                <c:pt idx="45">
                  <c:v>96</c:v>
                </c:pt>
                <c:pt idx="46">
                  <c:v>227</c:v>
                </c:pt>
                <c:pt idx="47">
                  <c:v>93</c:v>
                </c:pt>
                <c:pt idx="48">
                  <c:v>88</c:v>
                </c:pt>
                <c:pt idx="49">
                  <c:v>117</c:v>
                </c:pt>
                <c:pt idx="50">
                  <c:v>109</c:v>
                </c:pt>
                <c:pt idx="51">
                  <c:v>123</c:v>
                </c:pt>
                <c:pt idx="52">
                  <c:v>111</c:v>
                </c:pt>
                <c:pt idx="53">
                  <c:v>99</c:v>
                </c:pt>
                <c:pt idx="54">
                  <c:v>165</c:v>
                </c:pt>
                <c:pt idx="55">
                  <c:v>182</c:v>
                </c:pt>
                <c:pt idx="56">
                  <c:v>34</c:v>
                </c:pt>
                <c:pt idx="57">
                  <c:v>54</c:v>
                </c:pt>
                <c:pt idx="58">
                  <c:v>75</c:v>
                </c:pt>
                <c:pt idx="59">
                  <c:v>85</c:v>
                </c:pt>
                <c:pt idx="60">
                  <c:v>54</c:v>
                </c:pt>
                <c:pt idx="61">
                  <c:v>53</c:v>
                </c:pt>
                <c:pt idx="62">
                  <c:v>89</c:v>
                </c:pt>
                <c:pt idx="63">
                  <c:v>59</c:v>
                </c:pt>
                <c:pt idx="64">
                  <c:v>37</c:v>
                </c:pt>
                <c:pt idx="65">
                  <c:v>35</c:v>
                </c:pt>
                <c:pt idx="66">
                  <c:v>60</c:v>
                </c:pt>
                <c:pt idx="67">
                  <c:v>26</c:v>
                </c:pt>
                <c:pt idx="68">
                  <c:v>110</c:v>
                </c:pt>
                <c:pt idx="69">
                  <c:v>128</c:v>
                </c:pt>
                <c:pt idx="70">
                  <c:v>28</c:v>
                </c:pt>
                <c:pt idx="71">
                  <c:v>52</c:v>
                </c:pt>
                <c:pt idx="72">
                  <c:v>112</c:v>
                </c:pt>
                <c:pt idx="73">
                  <c:v>118</c:v>
                </c:pt>
                <c:pt idx="74">
                  <c:v>30</c:v>
                </c:pt>
                <c:pt idx="75">
                  <c:v>49</c:v>
                </c:pt>
                <c:pt idx="76">
                  <c:v>30</c:v>
                </c:pt>
                <c:pt idx="77">
                  <c:v>52</c:v>
                </c:pt>
                <c:pt idx="78">
                  <c:v>44</c:v>
                </c:pt>
                <c:pt idx="79">
                  <c:v>40</c:v>
                </c:pt>
                <c:pt idx="80">
                  <c:v>46</c:v>
                </c:pt>
                <c:pt idx="81">
                  <c:v>19</c:v>
                </c:pt>
                <c:pt idx="82">
                  <c:v>25</c:v>
                </c:pt>
                <c:pt idx="83">
                  <c:v>60</c:v>
                </c:pt>
                <c:pt idx="84">
                  <c:v>85</c:v>
                </c:pt>
                <c:pt idx="85">
                  <c:v>36</c:v>
                </c:pt>
                <c:pt idx="86">
                  <c:v>286</c:v>
                </c:pt>
                <c:pt idx="87">
                  <c:v>75</c:v>
                </c:pt>
                <c:pt idx="88">
                  <c:v>200</c:v>
                </c:pt>
                <c:pt idx="89">
                  <c:v>73</c:v>
                </c:pt>
                <c:pt idx="90">
                  <c:v>13</c:v>
                </c:pt>
                <c:pt idx="91">
                  <c:v>176</c:v>
                </c:pt>
                <c:pt idx="92">
                  <c:v>8</c:v>
                </c:pt>
                <c:pt idx="93">
                  <c:v>29</c:v>
                </c:pt>
                <c:pt idx="94">
                  <c:v>38</c:v>
                </c:pt>
                <c:pt idx="95">
                  <c:v>43</c:v>
                </c:pt>
                <c:pt idx="96">
                  <c:v>78</c:v>
                </c:pt>
                <c:pt idx="97">
                  <c:v>31</c:v>
                </c:pt>
                <c:pt idx="98">
                  <c:v>12</c:v>
                </c:pt>
                <c:pt idx="99">
                  <c:v>8</c:v>
                </c:pt>
                <c:pt idx="100">
                  <c:v>24</c:v>
                </c:pt>
                <c:pt idx="101">
                  <c:v>64</c:v>
                </c:pt>
                <c:pt idx="102">
                  <c:v>78</c:v>
                </c:pt>
                <c:pt idx="103">
                  <c:v>11</c:v>
                </c:pt>
                <c:pt idx="104">
                  <c:v>22</c:v>
                </c:pt>
                <c:pt idx="105">
                  <c:v>18</c:v>
                </c:pt>
                <c:pt idx="106">
                  <c:v>12</c:v>
                </c:pt>
                <c:pt idx="107">
                  <c:v>18</c:v>
                </c:pt>
                <c:pt idx="108">
                  <c:v>14</c:v>
                </c:pt>
                <c:pt idx="109">
                  <c:v>11</c:v>
                </c:pt>
                <c:pt idx="110">
                  <c:v>29</c:v>
                </c:pt>
                <c:pt idx="111">
                  <c:v>120</c:v>
                </c:pt>
                <c:pt idx="112">
                  <c:v>129</c:v>
                </c:pt>
                <c:pt idx="113">
                  <c:v>3</c:v>
                </c:pt>
              </c:numCache>
            </c:numRef>
          </c:yVal>
          <c:bubbleSize>
            <c:numRef>
              <c:f>Sheet1!$E$3:$E$116</c:f>
              <c:numCache>
                <c:formatCode>General</c:formatCode>
                <c:ptCount val="114"/>
                <c:pt idx="0">
                  <c:v>19</c:v>
                </c:pt>
                <c:pt idx="1">
                  <c:v>52</c:v>
                </c:pt>
                <c:pt idx="2">
                  <c:v>20</c:v>
                </c:pt>
                <c:pt idx="3">
                  <c:v>56</c:v>
                </c:pt>
                <c:pt idx="4">
                  <c:v>7</c:v>
                </c:pt>
                <c:pt idx="5">
                  <c:v>5</c:v>
                </c:pt>
                <c:pt idx="6">
                  <c:v>29</c:v>
                </c:pt>
                <c:pt idx="7">
                  <c:v>19</c:v>
                </c:pt>
                <c:pt idx="8">
                  <c:v>21</c:v>
                </c:pt>
                <c:pt idx="9">
                  <c:v>30</c:v>
                </c:pt>
                <c:pt idx="10">
                  <c:v>11</c:v>
                </c:pt>
                <c:pt idx="11">
                  <c:v>8</c:v>
                </c:pt>
                <c:pt idx="12">
                  <c:v>3</c:v>
                </c:pt>
                <c:pt idx="13">
                  <c:v>11</c:v>
                </c:pt>
                <c:pt idx="14">
                  <c:v>3</c:v>
                </c:pt>
                <c:pt idx="15">
                  <c:v>8</c:v>
                </c:pt>
                <c:pt idx="16">
                  <c:v>7</c:v>
                </c:pt>
                <c:pt idx="17">
                  <c:v>6</c:v>
                </c:pt>
                <c:pt idx="18">
                  <c:v>5</c:v>
                </c:pt>
                <c:pt idx="19">
                  <c:v>5</c:v>
                </c:pt>
                <c:pt idx="20">
                  <c:v>6</c:v>
                </c:pt>
                <c:pt idx="21">
                  <c:v>4</c:v>
                </c:pt>
                <c:pt idx="22">
                  <c:v>62</c:v>
                </c:pt>
                <c:pt idx="23">
                  <c:v>42</c:v>
                </c:pt>
                <c:pt idx="24">
                  <c:v>5</c:v>
                </c:pt>
                <c:pt idx="25">
                  <c:v>15</c:v>
                </c:pt>
                <c:pt idx="26">
                  <c:v>22</c:v>
                </c:pt>
                <c:pt idx="27">
                  <c:v>8</c:v>
                </c:pt>
                <c:pt idx="28">
                  <c:v>4</c:v>
                </c:pt>
                <c:pt idx="29">
                  <c:v>11</c:v>
                </c:pt>
                <c:pt idx="30">
                  <c:v>40</c:v>
                </c:pt>
                <c:pt idx="31">
                  <c:v>9</c:v>
                </c:pt>
                <c:pt idx="32">
                  <c:v>50</c:v>
                </c:pt>
                <c:pt idx="33">
                  <c:v>45</c:v>
                </c:pt>
                <c:pt idx="34">
                  <c:v>20</c:v>
                </c:pt>
                <c:pt idx="35">
                  <c:v>17</c:v>
                </c:pt>
                <c:pt idx="36">
                  <c:v>55</c:v>
                </c:pt>
                <c:pt idx="37">
                  <c:v>88</c:v>
                </c:pt>
                <c:pt idx="38">
                  <c:v>206</c:v>
                </c:pt>
                <c:pt idx="39">
                  <c:v>28</c:v>
                </c:pt>
                <c:pt idx="40">
                  <c:v>83</c:v>
                </c:pt>
                <c:pt idx="41">
                  <c:v>77</c:v>
                </c:pt>
                <c:pt idx="42">
                  <c:v>45</c:v>
                </c:pt>
                <c:pt idx="43">
                  <c:v>98</c:v>
                </c:pt>
                <c:pt idx="44">
                  <c:v>135</c:v>
                </c:pt>
                <c:pt idx="45">
                  <c:v>96</c:v>
                </c:pt>
                <c:pt idx="46">
                  <c:v>227</c:v>
                </c:pt>
                <c:pt idx="47">
                  <c:v>93</c:v>
                </c:pt>
                <c:pt idx="48">
                  <c:v>88</c:v>
                </c:pt>
                <c:pt idx="49">
                  <c:v>117</c:v>
                </c:pt>
                <c:pt idx="50">
                  <c:v>109</c:v>
                </c:pt>
                <c:pt idx="51">
                  <c:v>123</c:v>
                </c:pt>
                <c:pt idx="52">
                  <c:v>111</c:v>
                </c:pt>
                <c:pt idx="53">
                  <c:v>99</c:v>
                </c:pt>
                <c:pt idx="54">
                  <c:v>165</c:v>
                </c:pt>
                <c:pt idx="55">
                  <c:v>182</c:v>
                </c:pt>
                <c:pt idx="56">
                  <c:v>34</c:v>
                </c:pt>
                <c:pt idx="57">
                  <c:v>54</c:v>
                </c:pt>
                <c:pt idx="58">
                  <c:v>75</c:v>
                </c:pt>
                <c:pt idx="59">
                  <c:v>85</c:v>
                </c:pt>
                <c:pt idx="60">
                  <c:v>54</c:v>
                </c:pt>
                <c:pt idx="61">
                  <c:v>53</c:v>
                </c:pt>
                <c:pt idx="62">
                  <c:v>89</c:v>
                </c:pt>
                <c:pt idx="63">
                  <c:v>59</c:v>
                </c:pt>
                <c:pt idx="64">
                  <c:v>37</c:v>
                </c:pt>
                <c:pt idx="65">
                  <c:v>35</c:v>
                </c:pt>
                <c:pt idx="66">
                  <c:v>60</c:v>
                </c:pt>
                <c:pt idx="67">
                  <c:v>26</c:v>
                </c:pt>
                <c:pt idx="68">
                  <c:v>110</c:v>
                </c:pt>
                <c:pt idx="69">
                  <c:v>128</c:v>
                </c:pt>
                <c:pt idx="70">
                  <c:v>28</c:v>
                </c:pt>
                <c:pt idx="71">
                  <c:v>52</c:v>
                </c:pt>
                <c:pt idx="72">
                  <c:v>112</c:v>
                </c:pt>
                <c:pt idx="73">
                  <c:v>118</c:v>
                </c:pt>
                <c:pt idx="74">
                  <c:v>30</c:v>
                </c:pt>
                <c:pt idx="75">
                  <c:v>49</c:v>
                </c:pt>
                <c:pt idx="76">
                  <c:v>30</c:v>
                </c:pt>
                <c:pt idx="77">
                  <c:v>52</c:v>
                </c:pt>
                <c:pt idx="78">
                  <c:v>44</c:v>
                </c:pt>
                <c:pt idx="79">
                  <c:v>40</c:v>
                </c:pt>
                <c:pt idx="80">
                  <c:v>46</c:v>
                </c:pt>
                <c:pt idx="81">
                  <c:v>19</c:v>
                </c:pt>
                <c:pt idx="82">
                  <c:v>25</c:v>
                </c:pt>
                <c:pt idx="83">
                  <c:v>60</c:v>
                </c:pt>
                <c:pt idx="84">
                  <c:v>85</c:v>
                </c:pt>
                <c:pt idx="85">
                  <c:v>36</c:v>
                </c:pt>
                <c:pt idx="86">
                  <c:v>286</c:v>
                </c:pt>
                <c:pt idx="87">
                  <c:v>75</c:v>
                </c:pt>
                <c:pt idx="88">
                  <c:v>200</c:v>
                </c:pt>
                <c:pt idx="89">
                  <c:v>73</c:v>
                </c:pt>
                <c:pt idx="90">
                  <c:v>13</c:v>
                </c:pt>
                <c:pt idx="91">
                  <c:v>176</c:v>
                </c:pt>
                <c:pt idx="92">
                  <c:v>8</c:v>
                </c:pt>
                <c:pt idx="93">
                  <c:v>29</c:v>
                </c:pt>
                <c:pt idx="94">
                  <c:v>38</c:v>
                </c:pt>
                <c:pt idx="95">
                  <c:v>43</c:v>
                </c:pt>
                <c:pt idx="96">
                  <c:v>78</c:v>
                </c:pt>
                <c:pt idx="97">
                  <c:v>31</c:v>
                </c:pt>
                <c:pt idx="98">
                  <c:v>12</c:v>
                </c:pt>
                <c:pt idx="99">
                  <c:v>8</c:v>
                </c:pt>
                <c:pt idx="100">
                  <c:v>24</c:v>
                </c:pt>
                <c:pt idx="101">
                  <c:v>64</c:v>
                </c:pt>
                <c:pt idx="102">
                  <c:v>78</c:v>
                </c:pt>
                <c:pt idx="103">
                  <c:v>11</c:v>
                </c:pt>
                <c:pt idx="104">
                  <c:v>22</c:v>
                </c:pt>
                <c:pt idx="105">
                  <c:v>18</c:v>
                </c:pt>
                <c:pt idx="106">
                  <c:v>12</c:v>
                </c:pt>
                <c:pt idx="107">
                  <c:v>18</c:v>
                </c:pt>
                <c:pt idx="108">
                  <c:v>14</c:v>
                </c:pt>
                <c:pt idx="109">
                  <c:v>11</c:v>
                </c:pt>
                <c:pt idx="110">
                  <c:v>29</c:v>
                </c:pt>
                <c:pt idx="111">
                  <c:v>120</c:v>
                </c:pt>
                <c:pt idx="112">
                  <c:v>129</c:v>
                </c:pt>
                <c:pt idx="113">
                  <c:v>3</c:v>
                </c:pt>
              </c:numCache>
            </c:numRef>
          </c:bubbleSize>
          <c:bubble3D val="1"/>
        </c:ser>
        <c:dLbls>
          <c:showLegendKey val="0"/>
          <c:showVal val="0"/>
          <c:showCatName val="0"/>
          <c:showSerName val="0"/>
          <c:showPercent val="0"/>
          <c:showBubbleSize val="0"/>
        </c:dLbls>
        <c:bubbleScale val="100"/>
        <c:showNegBubbles val="0"/>
        <c:axId val="14117888"/>
        <c:axId val="14119680"/>
      </c:bubbleChart>
      <c:valAx>
        <c:axId val="14117888"/>
        <c:scaling>
          <c:orientation val="minMax"/>
          <c:max val="120"/>
          <c:min val="-10"/>
        </c:scaling>
        <c:delete val="0"/>
        <c:axPos val="b"/>
        <c:majorGridlines/>
        <c:numFmt formatCode="General" sourceLinked="1"/>
        <c:majorTickMark val="out"/>
        <c:minorTickMark val="none"/>
        <c:tickLblPos val="nextTo"/>
        <c:txPr>
          <a:bodyPr/>
          <a:lstStyle/>
          <a:p>
            <a:pPr>
              <a:defRPr sz="1600" b="1"/>
            </a:pPr>
            <a:endParaRPr lang="en-US"/>
          </a:p>
        </c:txPr>
        <c:crossAx val="14119680"/>
        <c:crosses val="autoZero"/>
        <c:crossBetween val="midCat"/>
        <c:majorUnit val="10"/>
        <c:minorUnit val="10"/>
      </c:valAx>
      <c:valAx>
        <c:axId val="14119680"/>
        <c:scaling>
          <c:orientation val="minMax"/>
          <c:max val="325"/>
          <c:min val="0"/>
        </c:scaling>
        <c:delete val="0"/>
        <c:axPos val="l"/>
        <c:majorGridlines/>
        <c:numFmt formatCode="General" sourceLinked="1"/>
        <c:majorTickMark val="out"/>
        <c:minorTickMark val="none"/>
        <c:tickLblPos val="nextTo"/>
        <c:txPr>
          <a:bodyPr/>
          <a:lstStyle/>
          <a:p>
            <a:pPr>
              <a:defRPr sz="1600" b="1"/>
            </a:pPr>
            <a:endParaRPr lang="en-US"/>
          </a:p>
        </c:txPr>
        <c:crossAx val="14117888"/>
        <c:crosses val="autoZero"/>
        <c:crossBetween val="midCat"/>
        <c:majorUnit val="50"/>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B2759C9C-FF26-4539-B4B7-5766D1D15B2F}" type="datetimeFigureOut">
              <a:rPr lang="en-GB" smtClean="0"/>
              <a:t>29/06/2016</a:t>
            </a:fld>
            <a:endParaRPr lang="en-GB" dirty="0"/>
          </a:p>
        </p:txBody>
      </p:sp>
      <p:sp>
        <p:nvSpPr>
          <p:cNvPr id="4" name="Footer Placehold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60D0DDD9-6F84-4AE6-92DF-B4A03F0B7893}" type="slidenum">
              <a:rPr lang="en-GB" smtClean="0"/>
              <a:t>‹#›</a:t>
            </a:fld>
            <a:endParaRPr lang="en-GB" dirty="0"/>
          </a:p>
        </p:txBody>
      </p:sp>
    </p:spTree>
    <p:extLst>
      <p:ext uri="{BB962C8B-B14F-4D97-AF65-F5344CB8AC3E}">
        <p14:creationId xmlns:p14="http://schemas.microsoft.com/office/powerpoint/2010/main" val="723821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DF8B5B50-AC2E-48CD-93C7-DE4210028CA3}" type="datetimeFigureOut">
              <a:rPr lang="en-GB" smtClean="0"/>
              <a:t>29/06/2016</a:t>
            </a:fld>
            <a:endParaRPr lang="en-GB" dirty="0"/>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2115B964-FF72-47A0-AE61-BAB29EF6FF51}" type="slidenum">
              <a:rPr lang="en-GB" smtClean="0"/>
              <a:t>‹#›</a:t>
            </a:fld>
            <a:endParaRPr lang="en-GB" dirty="0"/>
          </a:p>
        </p:txBody>
      </p:sp>
    </p:spTree>
    <p:extLst>
      <p:ext uri="{BB962C8B-B14F-4D97-AF65-F5344CB8AC3E}">
        <p14:creationId xmlns:p14="http://schemas.microsoft.com/office/powerpoint/2010/main" val="339637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15B964-FF72-47A0-AE61-BAB29EF6FF51}" type="slidenum">
              <a:rPr lang="en-GB" smtClean="0"/>
              <a:t>12</a:t>
            </a:fld>
            <a:endParaRPr lang="en-GB" dirty="0"/>
          </a:p>
        </p:txBody>
      </p:sp>
    </p:spTree>
    <p:extLst>
      <p:ext uri="{BB962C8B-B14F-4D97-AF65-F5344CB8AC3E}">
        <p14:creationId xmlns:p14="http://schemas.microsoft.com/office/powerpoint/2010/main" val="310826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F14F6E5-53CD-4D12-B226-F33D2B1A2AA7}" type="datetime1">
              <a:rPr lang="en-GB" smtClean="0"/>
              <a:t>29/06/2016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122384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16AB45-5A43-49C4-837B-CA0119ED4E8C}" type="datetime1">
              <a:rPr lang="en-GB" smtClean="0"/>
              <a:t>29/06/2016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152130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07B24A-3C08-4EE8-81FB-96DFB34CDB97}" type="datetime1">
              <a:rPr lang="en-GB" smtClean="0"/>
              <a:t>29/06/2016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2077870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F4CC37-F961-4CB4-863D-872F4E7AA846}" type="datetime1">
              <a:rPr lang="en-GB" smtClean="0"/>
              <a:t>29/06/2016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929932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009D9D-73F6-4181-8EEA-56A66E62089B}" type="datetime1">
              <a:rPr lang="en-GB" smtClean="0"/>
              <a:t>29/06/2016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357940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D9A1415-E5FB-4666-B57F-0A8459BEF77B}" type="datetime1">
              <a:rPr lang="en-GB" smtClean="0"/>
              <a:t>29/06/2016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122356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4EF9350-D71D-468C-A55B-7DB51CED7994}" type="datetime1">
              <a:rPr lang="en-GB" smtClean="0"/>
              <a:t>29/06/2016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186588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E6A1225-9B98-4E12-AE02-020B2866ECE4}" type="datetime1">
              <a:rPr lang="en-GB" smtClean="0"/>
              <a:t>29/06/2016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145725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931C8-CD88-425E-9E23-9E9C1B80E53C}" type="datetime1">
              <a:rPr lang="en-GB" smtClean="0"/>
              <a:t>29/06/2016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60026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BA5C0-FAAC-4347-8650-0CC835AEACC6}" type="datetime1">
              <a:rPr lang="en-GB" smtClean="0"/>
              <a:t>29/06/2016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205107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DFE37-0B5A-4DB9-8CD6-F3C6CF87DAAC}" type="datetime1">
              <a:rPr lang="en-GB" smtClean="0"/>
              <a:t>29/06/2016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3270F7-A444-4323-8500-EEB0C563AEED}" type="slidenum">
              <a:rPr lang="en-GB" smtClean="0"/>
              <a:t>‹#›</a:t>
            </a:fld>
            <a:endParaRPr lang="en-GB" dirty="0"/>
          </a:p>
        </p:txBody>
      </p:sp>
    </p:spTree>
    <p:extLst>
      <p:ext uri="{BB962C8B-B14F-4D97-AF65-F5344CB8AC3E}">
        <p14:creationId xmlns:p14="http://schemas.microsoft.com/office/powerpoint/2010/main" val="1425843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B7436-3685-4FA9-BCEA-64BD9C63EED4}" type="datetime1">
              <a:rPr lang="en-GB" smtClean="0"/>
              <a:t>29/06/2016</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270F7-A444-4323-8500-EEB0C563AEED}" type="slidenum">
              <a:rPr lang="en-GB" smtClean="0"/>
              <a:t>‹#›</a:t>
            </a:fld>
            <a:endParaRPr lang="en-GB" dirty="0"/>
          </a:p>
        </p:txBody>
      </p:sp>
    </p:spTree>
    <p:extLst>
      <p:ext uri="{BB962C8B-B14F-4D97-AF65-F5344CB8AC3E}">
        <p14:creationId xmlns:p14="http://schemas.microsoft.com/office/powerpoint/2010/main" val="1714229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mailto:M.Al_Qaisey973@yahoo.com" TargetMode="External"/><Relationship Id="rId4" Type="http://schemas.openxmlformats.org/officeDocument/2006/relationships/hyperlink" Target="http://www.targetexploration.com/iiilws.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hyperlink" Target="http://www.newworldencyclopedia.org/entry/File:Leonardo_da_Vinci_(1452-1519)_-_The_Last_Supper_(1495-1498).jpg"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inheritance.ilmsummit.org/projects/inheritance/home.aspx" TargetMode="External"/><Relationship Id="rId13" Type="http://schemas.openxmlformats.org/officeDocument/2006/relationships/hyperlink" Target="http://www.qsl.net/vu2sdu/download.html" TargetMode="External"/><Relationship Id="rId3" Type="http://schemas.openxmlformats.org/officeDocument/2006/relationships/hyperlink" Target="http://www.islamchannel.tv/pages/InheritCalculator.aspx" TargetMode="External"/><Relationship Id="rId7" Type="http://schemas.openxmlformats.org/officeDocument/2006/relationships/hyperlink" Target="http://www.lubnaa.com/money/InheritCalc.php" TargetMode="External"/><Relationship Id="rId12" Type="http://schemas.openxmlformats.org/officeDocument/2006/relationships/hyperlink" Target="http://inheritance.ilmsummit.org/projects/inheritance/articles.aspx" TargetMode="External"/><Relationship Id="rId2" Type="http://schemas.openxmlformats.org/officeDocument/2006/relationships/hyperlink" Target="http://www.kurandersleri.net/miras/en/Miras_en.html" TargetMode="External"/><Relationship Id="rId1" Type="http://schemas.openxmlformats.org/officeDocument/2006/relationships/slideLayout" Target="../slideLayouts/slideLayout7.xml"/><Relationship Id="rId6" Type="http://schemas.openxmlformats.org/officeDocument/2006/relationships/hyperlink" Target="http://www.huda.tv/services/islamic-applications/inheritance-calculator" TargetMode="External"/><Relationship Id="rId11" Type="http://schemas.openxmlformats.org/officeDocument/2006/relationships/hyperlink" Target="http://inheritance.ilmsummit.org/projects/inheritance/rules.aspx" TargetMode="External"/><Relationship Id="rId5" Type="http://schemas.openxmlformats.org/officeDocument/2006/relationships/hyperlink" Target="http://www.islamicsoftware.org/irth/local.html" TargetMode="External"/><Relationship Id="rId10" Type="http://schemas.openxmlformats.org/officeDocument/2006/relationships/hyperlink" Target="http://inheritance.ilmsummit.org/projects/inheritance/faq.aspx" TargetMode="External"/><Relationship Id="rId4" Type="http://schemas.openxmlformats.org/officeDocument/2006/relationships/hyperlink" Target="http://www.islamicsoftware.org/irth/irthhelp.html" TargetMode="External"/><Relationship Id="rId9" Type="http://schemas.openxmlformats.org/officeDocument/2006/relationships/hyperlink" Target="http://inheritance.ilmsummit.org/projects/inheritance/testcasespage.aspx"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ia601706.us.archive.org/20/items/QuranAJArberry/Quran-A%20J%20Arberry.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qsl.net/vu2sdu/download.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184" t="28886" r="33209" b="45888"/>
          <a:stretch/>
        </p:blipFill>
        <p:spPr bwMode="auto">
          <a:xfrm>
            <a:off x="-25563" y="0"/>
            <a:ext cx="931461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971600" y="1412776"/>
            <a:ext cx="7272808" cy="403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p:cNvSpPr txBox="1">
            <a:spLocks/>
          </p:cNvSpPr>
          <p:nvPr/>
        </p:nvSpPr>
        <p:spPr>
          <a:xfrm>
            <a:off x="1115616" y="2276872"/>
            <a:ext cx="6984776" cy="1618396"/>
          </a:xfrm>
          <a:prstGeom prst="rect">
            <a:avLst/>
          </a:prstGeom>
          <a:solidFill>
            <a:schemeClr val="bg1"/>
          </a:solidFill>
          <a:ln>
            <a:noFill/>
          </a:ln>
          <a:effectLst>
            <a:reflection blurRad="6350" stA="50000" endA="300" endPos="55000" dir="5400000" sy="-100000" algn="bl" rotWithShape="0"/>
          </a:effec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ndalus" panose="02020603050405020304" pitchFamily="18" charset="-78"/>
                <a:cs typeface="Andalus" panose="02020603050405020304" pitchFamily="18" charset="-78"/>
              </a:rPr>
              <a:t>Quranic Inheritance </a:t>
            </a:r>
          </a:p>
          <a:p>
            <a:r>
              <a:rPr lang="en-GB" b="1" dirty="0" smtClean="0">
                <a:latin typeface="Andalus" panose="02020603050405020304" pitchFamily="18" charset="-78"/>
                <a:cs typeface="Andalus" panose="02020603050405020304" pitchFamily="18" charset="-78"/>
              </a:rPr>
              <a:t>Law and Will</a:t>
            </a:r>
            <a:endParaRPr lang="en-GB" b="1" dirty="0">
              <a:latin typeface="Andalus" panose="02020603050405020304" pitchFamily="18" charset="-78"/>
              <a:cs typeface="Andalus" panose="02020603050405020304" pitchFamily="18" charset="-78"/>
            </a:endParaRPr>
          </a:p>
        </p:txBody>
      </p:sp>
      <p:sp>
        <p:nvSpPr>
          <p:cNvPr id="5" name="Slide Number Placeholder 4"/>
          <p:cNvSpPr>
            <a:spLocks noGrp="1"/>
          </p:cNvSpPr>
          <p:nvPr>
            <p:ph type="sldNum" sz="quarter" idx="12"/>
          </p:nvPr>
        </p:nvSpPr>
        <p:spPr/>
        <p:txBody>
          <a:bodyPr/>
          <a:lstStyle/>
          <a:p>
            <a:endParaRPr lang="en-GB" dirty="0"/>
          </a:p>
        </p:txBody>
      </p:sp>
      <p:pic>
        <p:nvPicPr>
          <p:cNvPr id="6"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38539" t="77956" r="39199" b="14365"/>
          <a:stretch/>
        </p:blipFill>
        <p:spPr bwMode="auto">
          <a:xfrm>
            <a:off x="3510269" y="1628800"/>
            <a:ext cx="2035630" cy="43885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004460" y="3862200"/>
            <a:ext cx="7135080" cy="1557813"/>
            <a:chOff x="1043608" y="4928073"/>
            <a:chExt cx="7135080" cy="1345073"/>
          </a:xfrm>
        </p:grpSpPr>
        <p:sp>
          <p:nvSpPr>
            <p:cNvPr id="10" name="Subtitle 2"/>
            <p:cNvSpPr txBox="1">
              <a:spLocks/>
            </p:cNvSpPr>
            <p:nvPr/>
          </p:nvSpPr>
          <p:spPr>
            <a:xfrm>
              <a:off x="1115616" y="4928073"/>
              <a:ext cx="7063072" cy="1261924"/>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GB" sz="1800" b="1" dirty="0" smtClean="0">
                  <a:latin typeface="Andalus" panose="02020603050405020304" pitchFamily="18" charset="-78"/>
                  <a:cs typeface="Andalus" panose="02020603050405020304" pitchFamily="18" charset="-78"/>
                </a:rPr>
                <a:t>PowerPoint presentation of an </a:t>
              </a:r>
              <a:r>
                <a:rPr lang="en-GB" sz="1800" b="1" dirty="0" smtClean="0">
                  <a:latin typeface="Andalus" panose="02020603050405020304" pitchFamily="18" charset="-78"/>
                  <a:cs typeface="Andalus" panose="02020603050405020304" pitchFamily="18" charset="-78"/>
                  <a:hlinkClick r:id="rId4"/>
                </a:rPr>
                <a:t>interpretation</a:t>
              </a:r>
              <a:r>
                <a:rPr lang="en-GB" sz="1800" b="1" dirty="0" smtClean="0">
                  <a:latin typeface="Andalus" panose="02020603050405020304" pitchFamily="18" charset="-78"/>
                  <a:cs typeface="Andalus" panose="02020603050405020304" pitchFamily="18" charset="-78"/>
                </a:rPr>
                <a:t> by</a:t>
              </a:r>
            </a:p>
            <a:p>
              <a:pPr marL="0" indent="0" algn="ctr">
                <a:buNone/>
              </a:pPr>
              <a:r>
                <a:rPr lang="en-GB" sz="2800" dirty="0" smtClean="0">
                  <a:latin typeface="Andalus" panose="02020603050405020304" pitchFamily="18" charset="-78"/>
                  <a:cs typeface="Andalus" panose="02020603050405020304" pitchFamily="18" charset="-78"/>
                </a:rPr>
                <a:t>M. Al-Qaisey</a:t>
              </a:r>
            </a:p>
            <a:p>
              <a:pPr marL="0" indent="0" algn="ctr">
                <a:buNone/>
              </a:pPr>
              <a:endParaRPr lang="en-GB" sz="800" dirty="0" smtClean="0">
                <a:latin typeface="Andalus" panose="02020603050405020304" pitchFamily="18" charset="-78"/>
                <a:cs typeface="Andalus" panose="02020603050405020304" pitchFamily="18" charset="-78"/>
              </a:endParaRPr>
            </a:p>
            <a:p>
              <a:pPr marL="0" indent="0" algn="ctr">
                <a:buNone/>
              </a:pPr>
              <a:r>
                <a:rPr lang="en-GB" sz="3800" i="1" baseline="30000" dirty="0" smtClean="0">
                  <a:latin typeface="Andalus" panose="02020603050405020304" pitchFamily="18" charset="-78"/>
                  <a:cs typeface="Andalus" panose="02020603050405020304" pitchFamily="18" charset="-78"/>
                  <a:hlinkClick r:id="rId5"/>
                </a:rPr>
                <a:t>M.Al_Qaisey973@yahoo.com</a:t>
              </a:r>
              <a:endParaRPr lang="en-GB" sz="3800" i="1" baseline="30000" dirty="0" smtClean="0">
                <a:latin typeface="Andalus" panose="02020603050405020304" pitchFamily="18" charset="-78"/>
                <a:cs typeface="Andalus" panose="02020603050405020304" pitchFamily="18" charset="-78"/>
              </a:endParaRPr>
            </a:p>
            <a:p>
              <a:pPr marL="0" indent="0" algn="ctr">
                <a:buNone/>
              </a:pPr>
              <a:endParaRPr lang="en-GB" sz="3800" i="1" baseline="30000" dirty="0" smtClean="0">
                <a:latin typeface="Andalus" panose="02020603050405020304" pitchFamily="18" charset="-78"/>
                <a:cs typeface="Andalus" panose="02020603050405020304" pitchFamily="18" charset="-78"/>
              </a:endParaRPr>
            </a:p>
            <a:p>
              <a:pPr marL="0" indent="0" algn="ctr">
                <a:buNone/>
              </a:pPr>
              <a:endParaRPr lang="en-GB" sz="3800" i="1" u="sng" dirty="0" smtClean="0"/>
            </a:p>
          </p:txBody>
        </p:sp>
        <p:sp>
          <p:nvSpPr>
            <p:cNvPr id="11" name="TextBox 7"/>
            <p:cNvSpPr txBox="1"/>
            <p:nvPr/>
          </p:nvSpPr>
          <p:spPr>
            <a:xfrm>
              <a:off x="4788024" y="5900122"/>
              <a:ext cx="3390664" cy="3188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i="1" dirty="0" smtClean="0">
                  <a:latin typeface="Times New Roman" panose="02020603050405020304" pitchFamily="18" charset="0"/>
                  <a:cs typeface="Times New Roman" panose="02020603050405020304" pitchFamily="18" charset="0"/>
                </a:rPr>
                <a:t>Monday 17 Rabia’  Al-Thani 1435</a:t>
              </a:r>
              <a:endParaRPr lang="en-GB" i="1" dirty="0">
                <a:latin typeface="Times New Roman" panose="02020603050405020304" pitchFamily="18" charset="0"/>
                <a:cs typeface="Times New Roman" panose="02020603050405020304" pitchFamily="18" charset="0"/>
              </a:endParaRPr>
            </a:p>
          </p:txBody>
        </p:sp>
        <p:sp>
          <p:nvSpPr>
            <p:cNvPr id="12" name="TextBox 9"/>
            <p:cNvSpPr txBox="1"/>
            <p:nvPr/>
          </p:nvSpPr>
          <p:spPr>
            <a:xfrm>
              <a:off x="1043608" y="5903814"/>
              <a:ext cx="20162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i="1" dirty="0" smtClean="0">
                  <a:latin typeface="Times New Roman" panose="02020603050405020304" pitchFamily="18" charset="0"/>
                  <a:cs typeface="Times New Roman" panose="02020603050405020304" pitchFamily="18" charset="0"/>
                </a:rPr>
                <a:t>17 February 2014</a:t>
              </a:r>
              <a:endParaRPr lang="en-GB"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5576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27984" y="164739"/>
            <a:ext cx="4641448" cy="4546269"/>
            <a:chOff x="2233914" y="945472"/>
            <a:chExt cx="4641448" cy="4546269"/>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193" t="87583" r="25048" b="4518"/>
            <a:stretch/>
          </p:blipFill>
          <p:spPr bwMode="auto">
            <a:xfrm>
              <a:off x="2233914" y="1972593"/>
              <a:ext cx="4641448" cy="45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193" t="51570" r="25048" b="17646"/>
            <a:stretch/>
          </p:blipFill>
          <p:spPr bwMode="auto">
            <a:xfrm>
              <a:off x="2233914" y="2424006"/>
              <a:ext cx="4641448" cy="175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4207" t="28481" r="25034" b="48430"/>
            <a:stretch/>
          </p:blipFill>
          <p:spPr bwMode="auto">
            <a:xfrm>
              <a:off x="2233914" y="4172227"/>
              <a:ext cx="4641448" cy="131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189" t="22405" r="25051" b="58962"/>
            <a:stretch/>
          </p:blipFill>
          <p:spPr bwMode="auto">
            <a:xfrm>
              <a:off x="2233914" y="945472"/>
              <a:ext cx="4641448" cy="106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Slide Number Placeholder 5"/>
          <p:cNvSpPr>
            <a:spLocks noGrp="1"/>
          </p:cNvSpPr>
          <p:nvPr>
            <p:ph type="sldNum" sz="quarter" idx="12"/>
          </p:nvPr>
        </p:nvSpPr>
        <p:spPr/>
        <p:txBody>
          <a:bodyPr/>
          <a:lstStyle/>
          <a:p>
            <a:fld id="{E03270F7-A444-4323-8500-EEB0C563AEED}" type="slidenum">
              <a:rPr lang="en-GB" smtClean="0"/>
              <a:t>10</a:t>
            </a:fld>
            <a:endParaRPr lang="en-GB" dirty="0"/>
          </a:p>
        </p:txBody>
      </p:sp>
      <p:sp>
        <p:nvSpPr>
          <p:cNvPr id="2" name="Rectangle 1"/>
          <p:cNvSpPr/>
          <p:nvPr/>
        </p:nvSpPr>
        <p:spPr>
          <a:xfrm>
            <a:off x="-9500" y="1400032"/>
            <a:ext cx="4437484" cy="4770537"/>
          </a:xfrm>
          <a:prstGeom prst="rect">
            <a:avLst/>
          </a:prstGeom>
        </p:spPr>
        <p:txBody>
          <a:bodyPr wrap="square">
            <a:spAutoFit/>
          </a:bodyPr>
          <a:lstStyle/>
          <a:p>
            <a:pPr algn="just"/>
            <a:r>
              <a:rPr lang="en-GB" b="1" u="sng" dirty="0"/>
              <a:t>To the men a share of what parents and kinsmen leave, and to the women a share of </a:t>
            </a:r>
            <a:r>
              <a:rPr lang="en-GB" b="1" u="sng" dirty="0" smtClean="0"/>
              <a:t>what parents </a:t>
            </a:r>
            <a:r>
              <a:rPr lang="en-GB" b="1" u="sng" dirty="0"/>
              <a:t>and kinsmen leave, whether it be little or much, a share </a:t>
            </a:r>
            <a:r>
              <a:rPr lang="en-GB" b="1" u="sng" dirty="0" smtClean="0"/>
              <a:t>apportioned</a:t>
            </a:r>
            <a:r>
              <a:rPr lang="en-GB" dirty="0" smtClean="0"/>
              <a:t>. </a:t>
            </a:r>
            <a:r>
              <a:rPr lang="en-GB" b="1" dirty="0" smtClean="0">
                <a:solidFill>
                  <a:srgbClr val="0070C0"/>
                </a:solidFill>
              </a:rPr>
              <a:t>4:7</a:t>
            </a:r>
          </a:p>
          <a:p>
            <a:pPr algn="just"/>
            <a:endParaRPr lang="en-GB" sz="800" dirty="0" smtClean="0"/>
          </a:p>
          <a:p>
            <a:pPr algn="just"/>
            <a:r>
              <a:rPr lang="en-GB" b="1" u="sng" dirty="0" smtClean="0"/>
              <a:t>And </a:t>
            </a:r>
            <a:r>
              <a:rPr lang="en-GB" b="1" u="sng" dirty="0"/>
              <a:t>when </a:t>
            </a:r>
            <a:r>
              <a:rPr lang="en-GB" b="1" u="sng" dirty="0" smtClean="0"/>
              <a:t>the division </a:t>
            </a:r>
            <a:r>
              <a:rPr lang="en-GB" b="1" u="sng" dirty="0"/>
              <a:t>is attended by kinsmen and orphans and the poor, make provision for them out of </a:t>
            </a:r>
            <a:r>
              <a:rPr lang="en-GB" b="1" u="sng" dirty="0" smtClean="0"/>
              <a:t>it, and </a:t>
            </a:r>
            <a:r>
              <a:rPr lang="en-GB" b="1" u="sng" dirty="0"/>
              <a:t>speak to them honourable words</a:t>
            </a:r>
            <a:r>
              <a:rPr lang="en-GB" u="sng" dirty="0" smtClean="0"/>
              <a:t>.</a:t>
            </a:r>
            <a:r>
              <a:rPr lang="en-GB" dirty="0" smtClean="0">
                <a:solidFill>
                  <a:srgbClr val="0070C0"/>
                </a:solidFill>
              </a:rPr>
              <a:t> </a:t>
            </a:r>
            <a:r>
              <a:rPr lang="en-GB" b="1" dirty="0" smtClean="0">
                <a:solidFill>
                  <a:srgbClr val="0070C0"/>
                </a:solidFill>
              </a:rPr>
              <a:t>4:8</a:t>
            </a:r>
          </a:p>
          <a:p>
            <a:pPr algn="just"/>
            <a:endParaRPr lang="en-GB" sz="800" dirty="0"/>
          </a:p>
          <a:p>
            <a:pPr algn="just"/>
            <a:r>
              <a:rPr lang="en-GB" dirty="0" smtClean="0"/>
              <a:t>And </a:t>
            </a:r>
            <a:r>
              <a:rPr lang="en-GB" dirty="0"/>
              <a:t>let those fear who, if they left behind them weak seed, would be afraid on their</a:t>
            </a:r>
          </a:p>
          <a:p>
            <a:pPr algn="just"/>
            <a:r>
              <a:rPr lang="en-GB" dirty="0"/>
              <a:t>account, and let them fear God, and speak words hitting the mark.</a:t>
            </a:r>
            <a:r>
              <a:rPr lang="en-GB" b="1" dirty="0"/>
              <a:t> </a:t>
            </a:r>
            <a:r>
              <a:rPr lang="en-GB" b="1" dirty="0" smtClean="0">
                <a:solidFill>
                  <a:srgbClr val="0070C0"/>
                </a:solidFill>
              </a:rPr>
              <a:t>4:9</a:t>
            </a:r>
          </a:p>
          <a:p>
            <a:pPr algn="just"/>
            <a:endParaRPr lang="en-GB" sz="800" dirty="0" smtClean="0"/>
          </a:p>
          <a:p>
            <a:pPr algn="just"/>
            <a:r>
              <a:rPr lang="en-GB" b="1" u="sng" dirty="0" smtClean="0"/>
              <a:t>Those </a:t>
            </a:r>
            <a:r>
              <a:rPr lang="en-GB" b="1" u="sng" dirty="0"/>
              <a:t>who devour </a:t>
            </a:r>
            <a:r>
              <a:rPr lang="en-GB" b="1" u="sng" dirty="0" smtClean="0"/>
              <a:t>the property </a:t>
            </a:r>
            <a:r>
              <a:rPr lang="en-GB" b="1" u="sng" dirty="0"/>
              <a:t>of orphans unjustly, devour Fire in their bellies, and shall assuredly roast in a Blaze</a:t>
            </a:r>
            <a:r>
              <a:rPr lang="en-GB" dirty="0" smtClean="0">
                <a:solidFill>
                  <a:srgbClr val="0070C0"/>
                </a:solidFill>
              </a:rPr>
              <a:t>. </a:t>
            </a:r>
            <a:r>
              <a:rPr lang="en-GB" b="1" dirty="0" smtClean="0">
                <a:solidFill>
                  <a:srgbClr val="0070C0"/>
                </a:solidFill>
              </a:rPr>
              <a:t>4:10</a:t>
            </a:r>
            <a:endParaRPr lang="en-GB" b="1" dirty="0">
              <a:solidFill>
                <a:srgbClr val="0070C0"/>
              </a:solidFill>
            </a:endParaRPr>
          </a:p>
        </p:txBody>
      </p:sp>
      <p:sp>
        <p:nvSpPr>
          <p:cNvPr id="10" name="TextBox 9"/>
          <p:cNvSpPr txBox="1"/>
          <p:nvPr/>
        </p:nvSpPr>
        <p:spPr>
          <a:xfrm>
            <a:off x="0" y="844890"/>
            <a:ext cx="4480455" cy="369332"/>
          </a:xfrm>
          <a:prstGeom prst="rect">
            <a:avLst/>
          </a:prstGeom>
          <a:solidFill>
            <a:srgbClr val="FFFF00"/>
          </a:solidFill>
          <a:ln>
            <a:solidFill>
              <a:schemeClr val="tx1"/>
            </a:solidFill>
          </a:ln>
        </p:spPr>
        <p:txBody>
          <a:bodyPr wrap="square" rtlCol="0">
            <a:spAutoFit/>
          </a:bodyPr>
          <a:lstStyle/>
          <a:p>
            <a:r>
              <a:rPr lang="en-GB" b="1" dirty="0" smtClean="0"/>
              <a:t>3A. Introduction &amp; Guidelines to Facilitators</a:t>
            </a:r>
            <a:endParaRPr lang="en-GB" b="1" dirty="0"/>
          </a:p>
        </p:txBody>
      </p:sp>
      <p:sp>
        <p:nvSpPr>
          <p:cNvPr id="11" name="Rectangle 10"/>
          <p:cNvSpPr/>
          <p:nvPr/>
        </p:nvSpPr>
        <p:spPr>
          <a:xfrm>
            <a:off x="507022" y="137004"/>
            <a:ext cx="3441903" cy="707886"/>
          </a:xfrm>
          <a:prstGeom prst="rect">
            <a:avLst/>
          </a:prstGeom>
          <a:noFill/>
          <a:ln>
            <a:noFill/>
          </a:ln>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92</a:t>
            </a:r>
            <a:r>
              <a:rPr lang="en-US"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nd</a:t>
            </a:r>
            <a:r>
              <a:rPr lang="en-US" sz="4000"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Surah 4: 7-10</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12" name="Rectangle 11"/>
          <p:cNvSpPr/>
          <p:nvPr/>
        </p:nvSpPr>
        <p:spPr>
          <a:xfrm>
            <a:off x="4480456" y="137004"/>
            <a:ext cx="4536504" cy="4732156"/>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3779912" y="5832015"/>
            <a:ext cx="5129036" cy="677108"/>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900" b="1" dirty="0" smtClean="0">
                <a:solidFill>
                  <a:srgbClr val="0070C0"/>
                </a:solidFill>
              </a:rPr>
              <a:t>4:8</a:t>
            </a:r>
            <a:r>
              <a:rPr lang="en-GB" sz="1900" b="1" dirty="0" smtClean="0"/>
              <a:t>  Unspecified Provision </a:t>
            </a:r>
            <a:r>
              <a:rPr lang="en-GB" sz="1900" b="1" i="1" u="sng" dirty="0" smtClean="0">
                <a:solidFill>
                  <a:srgbClr val="002060"/>
                </a:solidFill>
              </a:rPr>
              <a:t>(Sadaqat</a:t>
            </a:r>
            <a:r>
              <a:rPr lang="en-GB" sz="1900" b="1" i="1" dirty="0" smtClean="0">
                <a:solidFill>
                  <a:srgbClr val="002060"/>
                </a:solidFill>
              </a:rPr>
              <a:t>) </a:t>
            </a:r>
            <a:r>
              <a:rPr lang="en-GB" sz="1900" b="1" dirty="0" smtClean="0"/>
              <a:t>for the Deceased </a:t>
            </a:r>
            <a:r>
              <a:rPr lang="en-GB" sz="1900" b="1" u="sng" dirty="0" smtClean="0"/>
              <a:t>Kinsmen, Orphans and the Poor.</a:t>
            </a:r>
            <a:endParaRPr lang="en-GB" sz="1900" b="1" dirty="0"/>
          </a:p>
        </p:txBody>
      </p:sp>
    </p:spTree>
    <p:extLst>
      <p:ext uri="{BB962C8B-B14F-4D97-AF65-F5344CB8AC3E}">
        <p14:creationId xmlns:p14="http://schemas.microsoft.com/office/powerpoint/2010/main" val="383478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H="1">
            <a:off x="5096565" y="5217744"/>
            <a:ext cx="45719" cy="151801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2" name="Picture 91"/>
          <p:cNvPicPr>
            <a:picLocks noChangeAspect="1" noChangeArrowheads="1"/>
          </p:cNvPicPr>
          <p:nvPr/>
        </p:nvPicPr>
        <p:blipFill rotWithShape="1">
          <a:blip r:embed="rId2"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7685458" y="5631777"/>
            <a:ext cx="362618" cy="774105"/>
          </a:xfrm>
          <a:prstGeom prst="rect">
            <a:avLst/>
          </a:prstGeom>
          <a:solidFill>
            <a:schemeClr val="accent1">
              <a:alpha val="46000"/>
            </a:schemeClr>
          </a:solidFill>
          <a:ln>
            <a:noFill/>
          </a:ln>
          <a:extLst/>
        </p:spPr>
      </p:pic>
      <p:sp>
        <p:nvSpPr>
          <p:cNvPr id="23" name="TextBox 22"/>
          <p:cNvSpPr txBox="1"/>
          <p:nvPr/>
        </p:nvSpPr>
        <p:spPr>
          <a:xfrm>
            <a:off x="3333400" y="5201557"/>
            <a:ext cx="911580" cy="584775"/>
          </a:xfrm>
          <a:prstGeom prst="rect">
            <a:avLst/>
          </a:prstGeom>
          <a:solidFill>
            <a:srgbClr val="FFFF00"/>
          </a:solidFill>
          <a:ln>
            <a:solidFill>
              <a:schemeClr val="tx1"/>
            </a:solidFill>
          </a:ln>
        </p:spPr>
        <p:txBody>
          <a:bodyPr wrap="square" rtlCol="0">
            <a:spAutoFit/>
          </a:bodyPr>
          <a:lstStyle/>
          <a:p>
            <a:pPr algn="ctr"/>
            <a:r>
              <a:rPr lang="en-GB" sz="1600" b="1" dirty="0" smtClean="0"/>
              <a:t>Mother (1/6)</a:t>
            </a:r>
            <a:endParaRPr lang="en-GB" sz="1600" b="1" dirty="0"/>
          </a:p>
        </p:txBody>
      </p:sp>
      <p:sp>
        <p:nvSpPr>
          <p:cNvPr id="32" name="TextBox 31"/>
          <p:cNvSpPr txBox="1"/>
          <p:nvPr/>
        </p:nvSpPr>
        <p:spPr>
          <a:xfrm>
            <a:off x="4235151" y="5193669"/>
            <a:ext cx="794640" cy="584775"/>
          </a:xfrm>
          <a:prstGeom prst="rect">
            <a:avLst/>
          </a:prstGeom>
          <a:solidFill>
            <a:srgbClr val="FFFF00"/>
          </a:solidFill>
          <a:ln>
            <a:solidFill>
              <a:schemeClr val="tx1"/>
            </a:solidFill>
          </a:ln>
        </p:spPr>
        <p:txBody>
          <a:bodyPr wrap="square" rtlCol="0">
            <a:spAutoFit/>
          </a:bodyPr>
          <a:lstStyle/>
          <a:p>
            <a:pPr algn="ctr"/>
            <a:r>
              <a:rPr lang="en-GB" sz="1600" b="1" dirty="0" smtClean="0"/>
              <a:t>Father  (1/6)</a:t>
            </a:r>
            <a:endParaRPr lang="en-GB" sz="1600" b="1" dirty="0"/>
          </a:p>
        </p:txBody>
      </p:sp>
      <p:grpSp>
        <p:nvGrpSpPr>
          <p:cNvPr id="2" name="Group 1"/>
          <p:cNvGrpSpPr/>
          <p:nvPr/>
        </p:nvGrpSpPr>
        <p:grpSpPr>
          <a:xfrm>
            <a:off x="4433104" y="116632"/>
            <a:ext cx="4710896" cy="4627084"/>
            <a:chOff x="2222339" y="710630"/>
            <a:chExt cx="4710896" cy="4627084"/>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18" t="31879" r="24776" b="3887"/>
            <a:stretch/>
          </p:blipFill>
          <p:spPr bwMode="auto">
            <a:xfrm>
              <a:off x="2314937" y="1666754"/>
              <a:ext cx="4618298" cy="367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817" t="22405" r="24664" b="60551"/>
            <a:stretch/>
          </p:blipFill>
          <p:spPr bwMode="auto">
            <a:xfrm>
              <a:off x="2222339" y="710630"/>
              <a:ext cx="4710896" cy="97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11830" y="1186234"/>
            <a:ext cx="4513871" cy="3539430"/>
          </a:xfrm>
          <a:prstGeom prst="rect">
            <a:avLst/>
          </a:prstGeom>
          <a:ln>
            <a:noFill/>
          </a:ln>
        </p:spPr>
        <p:txBody>
          <a:bodyPr wrap="square">
            <a:spAutoFit/>
          </a:bodyPr>
          <a:lstStyle/>
          <a:p>
            <a:pPr algn="just"/>
            <a:r>
              <a:rPr lang="en-GB" sz="1600" dirty="0"/>
              <a:t>God charges you,</a:t>
            </a:r>
            <a:r>
              <a:rPr lang="en-GB" sz="1600" b="1" dirty="0"/>
              <a:t> </a:t>
            </a:r>
            <a:r>
              <a:rPr lang="en-GB" sz="1600" b="1" u="sng" dirty="0"/>
              <a:t>concerning your children: to the male the like of the portion of </a:t>
            </a:r>
            <a:r>
              <a:rPr lang="en-GB" sz="1600" b="1" u="sng" dirty="0" smtClean="0"/>
              <a:t>two females</a:t>
            </a:r>
            <a:r>
              <a:rPr lang="en-GB" sz="1600" dirty="0"/>
              <a:t>, </a:t>
            </a:r>
            <a:endParaRPr lang="en-GB" sz="1600" dirty="0" smtClean="0"/>
          </a:p>
          <a:p>
            <a:pPr algn="just"/>
            <a:r>
              <a:rPr lang="en-GB" sz="1600" dirty="0" smtClean="0"/>
              <a:t>and </a:t>
            </a:r>
            <a:r>
              <a:rPr lang="en-GB" sz="1600" b="1" u="sng" dirty="0"/>
              <a:t>if they be women above two, then for them two-thirds of what he leaves</a:t>
            </a:r>
            <a:r>
              <a:rPr lang="en-GB" sz="1600" b="1" dirty="0"/>
              <a:t>, </a:t>
            </a:r>
            <a:endParaRPr lang="en-GB" sz="1600" b="1" dirty="0" smtClean="0"/>
          </a:p>
          <a:p>
            <a:pPr algn="just"/>
            <a:r>
              <a:rPr lang="en-GB" sz="1600" dirty="0" smtClean="0"/>
              <a:t>but </a:t>
            </a:r>
            <a:r>
              <a:rPr lang="en-GB" sz="1600" b="1" u="sng" dirty="0" smtClean="0"/>
              <a:t>if she </a:t>
            </a:r>
            <a:r>
              <a:rPr lang="en-GB" sz="1600" b="1" u="sng" dirty="0"/>
              <a:t>be one then to her a half; </a:t>
            </a:r>
            <a:r>
              <a:rPr lang="en-GB" sz="1600" b="1" u="sng" dirty="0" smtClean="0"/>
              <a:t> </a:t>
            </a:r>
            <a:r>
              <a:rPr lang="en-GB" sz="1600" u="sng" dirty="0" smtClean="0"/>
              <a:t>and </a:t>
            </a:r>
            <a:r>
              <a:rPr lang="en-GB" sz="1600" u="sng" dirty="0"/>
              <a:t>to </a:t>
            </a:r>
            <a:r>
              <a:rPr lang="en-GB" sz="1600" b="1" u="sng" dirty="0"/>
              <a:t>his parents to each one of the two the sixth of what </a:t>
            </a:r>
            <a:r>
              <a:rPr lang="en-GB" sz="1600" b="1" u="sng" dirty="0" smtClean="0"/>
              <a:t>he leaves</a:t>
            </a:r>
            <a:r>
              <a:rPr lang="en-GB" sz="1600" b="1" u="sng" dirty="0"/>
              <a:t>, if he has children</a:t>
            </a:r>
            <a:r>
              <a:rPr lang="en-GB" sz="1600" b="1" dirty="0"/>
              <a:t>;</a:t>
            </a:r>
            <a:r>
              <a:rPr lang="en-GB" sz="1600" b="1" u="sng" dirty="0"/>
              <a:t> </a:t>
            </a:r>
            <a:endParaRPr lang="en-GB" sz="1600" b="1" u="sng" dirty="0" smtClean="0"/>
          </a:p>
          <a:p>
            <a:pPr algn="just"/>
            <a:r>
              <a:rPr lang="en-GB" sz="1600" dirty="0" smtClean="0"/>
              <a:t>but </a:t>
            </a:r>
            <a:r>
              <a:rPr lang="en-GB" sz="1600" b="1" u="sng" dirty="0"/>
              <a:t>if he has no children, and his heirs are his parents, a third to </a:t>
            </a:r>
            <a:r>
              <a:rPr lang="en-GB" sz="1600" b="1" u="sng" dirty="0" smtClean="0"/>
              <a:t>his mother</a:t>
            </a:r>
            <a:r>
              <a:rPr lang="en-GB" sz="1600" b="1" dirty="0"/>
              <a:t>, </a:t>
            </a:r>
            <a:endParaRPr lang="en-GB" sz="1600" b="1" dirty="0" smtClean="0"/>
          </a:p>
          <a:p>
            <a:pPr algn="just"/>
            <a:r>
              <a:rPr lang="en-GB" sz="1600" dirty="0" smtClean="0"/>
              <a:t>or</a:t>
            </a:r>
            <a:r>
              <a:rPr lang="en-GB" sz="1600" dirty="0"/>
              <a:t>, </a:t>
            </a:r>
            <a:r>
              <a:rPr lang="en-GB" sz="1600" b="1" u="sng" dirty="0"/>
              <a:t>if he has brothers, to his mother a sixth</a:t>
            </a:r>
            <a:r>
              <a:rPr lang="en-GB" sz="1600" u="sng" dirty="0"/>
              <a:t>,</a:t>
            </a:r>
            <a:r>
              <a:rPr lang="en-GB" sz="1600" dirty="0"/>
              <a:t> </a:t>
            </a:r>
            <a:r>
              <a:rPr lang="en-GB" sz="1600" b="1" i="1" u="sng" dirty="0">
                <a:solidFill>
                  <a:srgbClr val="FF0000"/>
                </a:solidFill>
              </a:rPr>
              <a:t>after any bequest he may bequeath</a:t>
            </a:r>
            <a:r>
              <a:rPr lang="en-GB" sz="1600" b="1" u="sng" dirty="0">
                <a:solidFill>
                  <a:srgbClr val="FF0000"/>
                </a:solidFill>
              </a:rPr>
              <a:t>, </a:t>
            </a:r>
            <a:r>
              <a:rPr lang="en-GB" sz="1600" b="1" u="sng" dirty="0" smtClean="0">
                <a:solidFill>
                  <a:srgbClr val="FF0000"/>
                </a:solidFill>
              </a:rPr>
              <a:t>or any </a:t>
            </a:r>
            <a:r>
              <a:rPr lang="en-GB" sz="1600" b="1" u="sng" dirty="0">
                <a:solidFill>
                  <a:srgbClr val="FF0000"/>
                </a:solidFill>
              </a:rPr>
              <a:t>debt</a:t>
            </a:r>
            <a:r>
              <a:rPr lang="en-GB" sz="1600" u="sng" dirty="0"/>
              <a:t>.</a:t>
            </a:r>
            <a:r>
              <a:rPr lang="en-GB" sz="1600" dirty="0"/>
              <a:t> </a:t>
            </a:r>
            <a:r>
              <a:rPr lang="en-GB" sz="1600" dirty="0" smtClean="0"/>
              <a:t>Your </a:t>
            </a:r>
            <a:r>
              <a:rPr lang="en-GB" sz="1600" dirty="0"/>
              <a:t>fathers and your sons -- you know not which out of them is nearer in profit </a:t>
            </a:r>
            <a:r>
              <a:rPr lang="en-GB" sz="1600" dirty="0" smtClean="0"/>
              <a:t>to you</a:t>
            </a:r>
            <a:r>
              <a:rPr lang="en-GB" sz="1600" dirty="0"/>
              <a:t>. So God apportions; surely God is All-knowing, All-wise</a:t>
            </a:r>
            <a:r>
              <a:rPr lang="en-GB" sz="1600" dirty="0" smtClean="0"/>
              <a:t>. </a:t>
            </a:r>
            <a:r>
              <a:rPr lang="en-GB" sz="1600" b="1" dirty="0" smtClean="0">
                <a:solidFill>
                  <a:srgbClr val="0070C0"/>
                </a:solidFill>
              </a:rPr>
              <a:t>4:11</a:t>
            </a:r>
            <a:endParaRPr lang="en-GB" sz="1600" b="1" dirty="0">
              <a:solidFill>
                <a:srgbClr val="0070C0"/>
              </a:solidFill>
            </a:endParaRPr>
          </a:p>
        </p:txBody>
      </p:sp>
      <p:sp>
        <p:nvSpPr>
          <p:cNvPr id="7" name="TextBox 6"/>
          <p:cNvSpPr txBox="1"/>
          <p:nvPr/>
        </p:nvSpPr>
        <p:spPr>
          <a:xfrm>
            <a:off x="11831" y="472359"/>
            <a:ext cx="4513871" cy="615553"/>
          </a:xfrm>
          <a:prstGeom prst="rect">
            <a:avLst/>
          </a:prstGeom>
          <a:solidFill>
            <a:srgbClr val="FFFF00"/>
          </a:solidFill>
          <a:ln>
            <a:solidFill>
              <a:schemeClr val="tx1"/>
            </a:solidFill>
          </a:ln>
        </p:spPr>
        <p:txBody>
          <a:bodyPr wrap="square" rtlCol="0">
            <a:spAutoFit/>
          </a:bodyPr>
          <a:lstStyle/>
          <a:p>
            <a:r>
              <a:rPr lang="en-GB" sz="1700" b="1" dirty="0" smtClean="0"/>
              <a:t>3B. Basic and Compound Children, Parents and Siblings Shares of a Dead Muslim Inheritance   </a:t>
            </a:r>
            <a:endParaRPr lang="en-GB" sz="1700" b="1" dirty="0"/>
          </a:p>
        </p:txBody>
      </p:sp>
      <p:sp>
        <p:nvSpPr>
          <p:cNvPr id="33" name="Rectangle 32"/>
          <p:cNvSpPr/>
          <p:nvPr/>
        </p:nvSpPr>
        <p:spPr>
          <a:xfrm>
            <a:off x="715411" y="-143633"/>
            <a:ext cx="3025124" cy="70788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92</a:t>
            </a:r>
            <a:r>
              <a:rPr lang="en-US"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nd</a:t>
            </a:r>
            <a:r>
              <a:rPr lang="en-US" sz="4000"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Surah 4: 11</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41" name="Rectangle 40"/>
          <p:cNvSpPr/>
          <p:nvPr/>
        </p:nvSpPr>
        <p:spPr>
          <a:xfrm>
            <a:off x="4525702" y="137004"/>
            <a:ext cx="4543729" cy="460671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p:cNvGrpSpPr/>
          <p:nvPr/>
        </p:nvGrpSpPr>
        <p:grpSpPr>
          <a:xfrm>
            <a:off x="6660540" y="5208196"/>
            <a:ext cx="2375401" cy="1201703"/>
            <a:chOff x="3957073" y="2630782"/>
            <a:chExt cx="2375401" cy="1201703"/>
          </a:xfrm>
          <a:effectLst>
            <a:outerShdw blurRad="50800" dist="38100" dir="2700000" algn="tl" rotWithShape="0">
              <a:prstClr val="black">
                <a:alpha val="40000"/>
              </a:prstClr>
            </a:outerShdw>
          </a:effectLst>
        </p:grpSpPr>
        <p:grpSp>
          <p:nvGrpSpPr>
            <p:cNvPr id="34" name="Group 33"/>
            <p:cNvGrpSpPr/>
            <p:nvPr/>
          </p:nvGrpSpPr>
          <p:grpSpPr>
            <a:xfrm>
              <a:off x="4557617" y="2630782"/>
              <a:ext cx="1774857" cy="1201703"/>
              <a:chOff x="7287182" y="4705558"/>
              <a:chExt cx="1774857" cy="1201703"/>
            </a:xfrm>
            <a:effectLst>
              <a:outerShdw blurRad="50800" dist="38100" dir="2700000" algn="tl" rotWithShape="0">
                <a:prstClr val="black">
                  <a:alpha val="40000"/>
                </a:prstClr>
              </a:outerShdw>
            </a:effectLst>
          </p:grpSpPr>
          <p:sp>
            <p:nvSpPr>
              <p:cNvPr id="38" name="TextBox 37"/>
              <p:cNvSpPr txBox="1"/>
              <p:nvPr/>
            </p:nvSpPr>
            <p:spPr>
              <a:xfrm>
                <a:off x="8226415" y="5307097"/>
                <a:ext cx="835624" cy="600164"/>
              </a:xfrm>
              <a:prstGeom prst="rect">
                <a:avLst/>
              </a:prstGeom>
              <a:solidFill>
                <a:srgbClr val="FFFF00"/>
              </a:solidFill>
              <a:ln>
                <a:solidFill>
                  <a:schemeClr val="tx1"/>
                </a:solidFill>
              </a:ln>
            </p:spPr>
            <p:txBody>
              <a:bodyPr wrap="square" rtlCol="0">
                <a:spAutoFit/>
              </a:bodyPr>
              <a:lstStyle/>
              <a:p>
                <a:pPr algn="ctr"/>
                <a:r>
                  <a:rPr lang="en-GB" sz="1400" b="1" dirty="0" smtClean="0">
                    <a:solidFill>
                      <a:srgbClr val="0070C0"/>
                    </a:solidFill>
                  </a:rPr>
                  <a:t>Sister </a:t>
                </a:r>
                <a:r>
                  <a:rPr lang="en-GB" sz="1600" b="1" dirty="0" smtClean="0">
                    <a:solidFill>
                      <a:srgbClr val="0070C0"/>
                    </a:solidFill>
                  </a:rPr>
                  <a:t> 1.67/6</a:t>
                </a:r>
              </a:p>
              <a:p>
                <a:pPr algn="ctr"/>
                <a:endParaRPr lang="en-GB" sz="100" b="1" dirty="0"/>
              </a:p>
            </p:txBody>
          </p:sp>
          <p:sp>
            <p:nvSpPr>
              <p:cNvPr id="36" name="TextBox 35"/>
              <p:cNvSpPr txBox="1"/>
              <p:nvPr/>
            </p:nvSpPr>
            <p:spPr>
              <a:xfrm>
                <a:off x="7287182" y="4705558"/>
                <a:ext cx="1211365" cy="584775"/>
              </a:xfrm>
              <a:prstGeom prst="rect">
                <a:avLst/>
              </a:prstGeom>
              <a:solidFill>
                <a:srgbClr val="FFFF00"/>
              </a:solidFill>
              <a:ln>
                <a:solidFill>
                  <a:schemeClr val="tx1"/>
                </a:solidFill>
              </a:ln>
            </p:spPr>
            <p:txBody>
              <a:bodyPr wrap="square" rtlCol="0">
                <a:spAutoFit/>
              </a:bodyPr>
              <a:lstStyle/>
              <a:p>
                <a:pPr algn="r"/>
                <a:r>
                  <a:rPr lang="en-GB" sz="1600" b="1" dirty="0" smtClean="0">
                    <a:solidFill>
                      <a:srgbClr val="002060"/>
                    </a:solidFill>
                  </a:rPr>
                  <a:t>Mother </a:t>
                </a:r>
                <a:r>
                  <a:rPr lang="en-GB" sz="800" b="1" dirty="0" smtClean="0">
                    <a:solidFill>
                      <a:srgbClr val="002060"/>
                    </a:solidFill>
                  </a:rPr>
                  <a:t>(Widow</a:t>
                </a:r>
                <a:r>
                  <a:rPr lang="en-GB" sz="800" b="1" dirty="0">
                    <a:solidFill>
                      <a:srgbClr val="002060"/>
                    </a:solidFill>
                  </a:rPr>
                  <a:t>) </a:t>
                </a:r>
                <a:r>
                  <a:rPr lang="en-GB" sz="1600" b="1" dirty="0">
                    <a:solidFill>
                      <a:srgbClr val="002060"/>
                    </a:solidFill>
                  </a:rPr>
                  <a:t>(1/6) </a:t>
                </a:r>
              </a:p>
            </p:txBody>
          </p:sp>
        </p:grpSp>
        <p:sp>
          <p:nvSpPr>
            <p:cNvPr id="39" name="TextBox 38"/>
            <p:cNvSpPr txBox="1"/>
            <p:nvPr/>
          </p:nvSpPr>
          <p:spPr>
            <a:xfrm>
              <a:off x="3957073" y="3232321"/>
              <a:ext cx="828253" cy="553998"/>
            </a:xfrm>
            <a:prstGeom prst="rect">
              <a:avLst/>
            </a:prstGeom>
            <a:solidFill>
              <a:srgbClr val="FFFF00"/>
            </a:solidFill>
            <a:ln>
              <a:solidFill>
                <a:schemeClr val="tx1"/>
              </a:solidFill>
            </a:ln>
          </p:spPr>
          <p:txBody>
            <a:bodyPr wrap="square" rtlCol="0">
              <a:spAutoFit/>
            </a:bodyPr>
            <a:lstStyle/>
            <a:p>
              <a:pPr algn="ctr"/>
              <a:r>
                <a:rPr lang="en-GB" sz="1400" b="1" u="sng" dirty="0" smtClean="0">
                  <a:solidFill>
                    <a:srgbClr val="FF0000"/>
                  </a:solidFill>
                </a:rPr>
                <a:t>Brother</a:t>
              </a:r>
            </a:p>
            <a:p>
              <a:pPr algn="ctr"/>
              <a:r>
                <a:rPr lang="en-GB" sz="1600" b="1" dirty="0" smtClean="0">
                  <a:solidFill>
                    <a:srgbClr val="FF0000"/>
                  </a:solidFill>
                </a:rPr>
                <a:t>3.33/6</a:t>
              </a:r>
              <a:endParaRPr lang="en-GB" sz="1600" b="1" dirty="0">
                <a:solidFill>
                  <a:srgbClr val="FF0000"/>
                </a:solidFill>
              </a:endParaRPr>
            </a:p>
          </p:txBody>
        </p:sp>
      </p:grpSp>
      <p:sp>
        <p:nvSpPr>
          <p:cNvPr id="18" name="TextBox 17"/>
          <p:cNvSpPr txBox="1"/>
          <p:nvPr/>
        </p:nvSpPr>
        <p:spPr>
          <a:xfrm>
            <a:off x="5328497" y="4815623"/>
            <a:ext cx="3740934" cy="338554"/>
          </a:xfrm>
          <a:prstGeom prst="rect">
            <a:avLst/>
          </a:prstGeom>
          <a:solidFill>
            <a:schemeClr val="tx1"/>
          </a:solidFill>
          <a:ln>
            <a:solidFill>
              <a:schemeClr val="tx1"/>
            </a:solidFill>
          </a:ln>
        </p:spPr>
        <p:txBody>
          <a:bodyPr wrap="square" rtlCol="0">
            <a:spAutoFit/>
          </a:bodyPr>
          <a:lstStyle/>
          <a:p>
            <a:pPr algn="ctr"/>
            <a:r>
              <a:rPr lang="en-GB" sz="1600" b="1" dirty="0" smtClean="0">
                <a:solidFill>
                  <a:schemeClr val="bg1"/>
                </a:solidFill>
              </a:rPr>
              <a:t>Shares: (</a:t>
            </a:r>
            <a:r>
              <a:rPr lang="en-GB" sz="1600" b="1" dirty="0" smtClean="0">
                <a:solidFill>
                  <a:srgbClr val="002060"/>
                </a:solidFill>
              </a:rPr>
              <a:t>(1/6</a:t>
            </a:r>
            <a:r>
              <a:rPr lang="en-GB" sz="1600" b="1" baseline="-25000" dirty="0" smtClean="0">
                <a:solidFill>
                  <a:srgbClr val="002060"/>
                </a:solidFill>
              </a:rPr>
              <a:t>M</a:t>
            </a:r>
            <a:r>
              <a:rPr lang="en-GB" sz="1600" b="1" dirty="0" smtClean="0">
                <a:solidFill>
                  <a:srgbClr val="002060"/>
                </a:solidFill>
              </a:rPr>
              <a:t>)</a:t>
            </a:r>
            <a:r>
              <a:rPr lang="en-GB" sz="1600" b="1" dirty="0" smtClean="0">
                <a:solidFill>
                  <a:schemeClr val="bg1"/>
                </a:solidFill>
              </a:rPr>
              <a:t>+</a:t>
            </a:r>
            <a:r>
              <a:rPr lang="en-GB" sz="1600" b="1" dirty="0" smtClean="0">
                <a:solidFill>
                  <a:srgbClr val="FF0000"/>
                </a:solidFill>
              </a:rPr>
              <a:t>(3.33/6</a:t>
            </a:r>
            <a:r>
              <a:rPr lang="en-GB" sz="1600" b="1" baseline="-25000" dirty="0" smtClean="0">
                <a:solidFill>
                  <a:srgbClr val="FF0000"/>
                </a:solidFill>
              </a:rPr>
              <a:t>B</a:t>
            </a:r>
            <a:r>
              <a:rPr lang="en-GB" sz="1600" b="1" dirty="0" smtClean="0">
                <a:solidFill>
                  <a:srgbClr val="FF0000"/>
                </a:solidFill>
              </a:rPr>
              <a:t>)</a:t>
            </a:r>
            <a:r>
              <a:rPr lang="en-GB" sz="1600" b="1" dirty="0" smtClean="0">
                <a:solidFill>
                  <a:schemeClr val="bg1"/>
                </a:solidFill>
              </a:rPr>
              <a:t>+</a:t>
            </a:r>
            <a:r>
              <a:rPr lang="en-GB" sz="1600" b="1" dirty="0" smtClean="0">
                <a:solidFill>
                  <a:srgbClr val="0070C0"/>
                </a:solidFill>
              </a:rPr>
              <a:t>(1.67/6</a:t>
            </a:r>
            <a:r>
              <a:rPr lang="en-GB" sz="1600" b="1" baseline="-25000" dirty="0" smtClean="0">
                <a:solidFill>
                  <a:srgbClr val="0070C0"/>
                </a:solidFill>
              </a:rPr>
              <a:t>S</a:t>
            </a:r>
            <a:r>
              <a:rPr lang="en-GB" sz="1600" b="1" dirty="0" smtClean="0">
                <a:solidFill>
                  <a:srgbClr val="0070C0"/>
                </a:solidFill>
              </a:rPr>
              <a:t>)</a:t>
            </a:r>
            <a:r>
              <a:rPr lang="en-GB" sz="1600" b="1" dirty="0" smtClean="0">
                <a:solidFill>
                  <a:schemeClr val="bg1"/>
                </a:solidFill>
              </a:rPr>
              <a:t>)=6/6</a:t>
            </a:r>
            <a:endParaRPr lang="en-GB" sz="1600" b="1" dirty="0">
              <a:solidFill>
                <a:schemeClr val="bg1"/>
              </a:solidFill>
            </a:endParaRPr>
          </a:p>
        </p:txBody>
      </p:sp>
      <p:sp>
        <p:nvSpPr>
          <p:cNvPr id="49" name="TextBox 48"/>
          <p:cNvSpPr txBox="1"/>
          <p:nvPr/>
        </p:nvSpPr>
        <p:spPr>
          <a:xfrm>
            <a:off x="7468485" y="6176784"/>
            <a:ext cx="769359" cy="3385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600" b="1" i="1" u="sng" dirty="0" smtClean="0"/>
              <a:t>Ejmaa'</a:t>
            </a:r>
            <a:endParaRPr lang="en-GB" sz="1600" b="1" i="1" u="sng" dirty="0"/>
          </a:p>
        </p:txBody>
      </p:sp>
      <p:grpSp>
        <p:nvGrpSpPr>
          <p:cNvPr id="40" name="Group 39"/>
          <p:cNvGrpSpPr/>
          <p:nvPr/>
        </p:nvGrpSpPr>
        <p:grpSpPr>
          <a:xfrm>
            <a:off x="3323789" y="5185937"/>
            <a:ext cx="1744186" cy="588747"/>
            <a:chOff x="4248314" y="4757597"/>
            <a:chExt cx="1744186" cy="588747"/>
          </a:xfrm>
          <a:effectLst>
            <a:outerShdw blurRad="50800" dist="38100" dir="2700000" algn="tl" rotWithShape="0">
              <a:prstClr val="black">
                <a:alpha val="40000"/>
              </a:prstClr>
            </a:outerShdw>
          </a:effectLst>
        </p:grpSpPr>
        <p:sp>
          <p:nvSpPr>
            <p:cNvPr id="48" name="TextBox 47"/>
            <p:cNvSpPr txBox="1"/>
            <p:nvPr/>
          </p:nvSpPr>
          <p:spPr>
            <a:xfrm>
              <a:off x="4248314" y="4761569"/>
              <a:ext cx="896878" cy="584775"/>
            </a:xfrm>
            <a:prstGeom prst="rect">
              <a:avLst/>
            </a:prstGeom>
            <a:solidFill>
              <a:srgbClr val="FFFF00"/>
            </a:solidFill>
            <a:ln>
              <a:solidFill>
                <a:schemeClr val="tx1"/>
              </a:solidFill>
            </a:ln>
          </p:spPr>
          <p:txBody>
            <a:bodyPr wrap="square" rtlCol="0">
              <a:spAutoFit/>
            </a:bodyPr>
            <a:lstStyle/>
            <a:p>
              <a:pPr algn="ctr"/>
              <a:r>
                <a:rPr lang="en-GB" sz="1600" b="1" dirty="0" smtClean="0"/>
                <a:t>Mother (1/6)</a:t>
              </a:r>
              <a:endParaRPr lang="en-GB" sz="1600" b="1" dirty="0"/>
            </a:p>
          </p:txBody>
        </p:sp>
        <p:sp>
          <p:nvSpPr>
            <p:cNvPr id="45" name="TextBox 44"/>
            <p:cNvSpPr txBox="1"/>
            <p:nvPr/>
          </p:nvSpPr>
          <p:spPr>
            <a:xfrm>
              <a:off x="5145192" y="4757597"/>
              <a:ext cx="847308" cy="584775"/>
            </a:xfrm>
            <a:prstGeom prst="rect">
              <a:avLst/>
            </a:prstGeom>
            <a:solidFill>
              <a:srgbClr val="FFFF00"/>
            </a:solidFill>
            <a:ln>
              <a:solidFill>
                <a:schemeClr val="tx1"/>
              </a:solidFill>
            </a:ln>
          </p:spPr>
          <p:txBody>
            <a:bodyPr wrap="square" rtlCol="0">
              <a:spAutoFit/>
            </a:bodyPr>
            <a:lstStyle/>
            <a:p>
              <a:pPr algn="ctr"/>
              <a:r>
                <a:rPr lang="en-GB" sz="1600" b="1" dirty="0" smtClean="0"/>
                <a:t>Father  (2/6)</a:t>
              </a:r>
              <a:endParaRPr lang="en-GB" sz="1600" b="1" dirty="0"/>
            </a:p>
          </p:txBody>
        </p:sp>
      </p:grpSp>
      <p:sp>
        <p:nvSpPr>
          <p:cNvPr id="24" name="TextBox 23"/>
          <p:cNvSpPr txBox="1"/>
          <p:nvPr/>
        </p:nvSpPr>
        <p:spPr>
          <a:xfrm>
            <a:off x="91936" y="4773549"/>
            <a:ext cx="8968480" cy="384721"/>
          </a:xfrm>
          <a:prstGeom prst="rect">
            <a:avLst/>
          </a:prstGeom>
          <a:solidFill>
            <a:srgbClr val="FF0000"/>
          </a:solidFill>
          <a:ln>
            <a:solidFill>
              <a:schemeClr val="tx1"/>
            </a:solidFill>
          </a:ln>
        </p:spPr>
        <p:txBody>
          <a:bodyPr wrap="square" rtlCol="0">
            <a:spAutoFit/>
          </a:bodyPr>
          <a:lstStyle/>
          <a:p>
            <a:pPr algn="ctr"/>
            <a:r>
              <a:rPr lang="en-GB" sz="1900" b="1" i="1" dirty="0" smtClean="0">
                <a:solidFill>
                  <a:srgbClr val="FFFF00"/>
                </a:solidFill>
              </a:rPr>
              <a:t>INHERITANCE = Original Estate – (Debts + Bequests)</a:t>
            </a:r>
            <a:endParaRPr lang="en-GB" sz="1900" b="1" i="1" dirty="0">
              <a:solidFill>
                <a:srgbClr val="FFFF00"/>
              </a:solidFill>
            </a:endParaRPr>
          </a:p>
        </p:txBody>
      </p:sp>
      <p:grpSp>
        <p:nvGrpSpPr>
          <p:cNvPr id="53" name="Group 52"/>
          <p:cNvGrpSpPr/>
          <p:nvPr/>
        </p:nvGrpSpPr>
        <p:grpSpPr>
          <a:xfrm>
            <a:off x="91936" y="5755720"/>
            <a:ext cx="1746698" cy="1004588"/>
            <a:chOff x="91990" y="5744550"/>
            <a:chExt cx="1746698" cy="1004588"/>
          </a:xfrm>
        </p:grpSpPr>
        <p:pic>
          <p:nvPicPr>
            <p:cNvPr id="56" name="Picture 55"/>
            <p:cNvPicPr>
              <a:picLocks noChangeAspect="1" noChangeArrowheads="1"/>
            </p:cNvPicPr>
            <p:nvPr/>
          </p:nvPicPr>
          <p:blipFill rotWithShape="1">
            <a:blip r:embed="rId2"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811117" y="5576058"/>
              <a:ext cx="362618" cy="774105"/>
            </a:xfrm>
            <a:prstGeom prst="rect">
              <a:avLst/>
            </a:prstGeom>
            <a:solidFill>
              <a:schemeClr val="accent1">
                <a:alpha val="46000"/>
              </a:schemeClr>
            </a:solidFill>
            <a:ln>
              <a:noFill/>
            </a:ln>
            <a:extLst/>
          </p:spPr>
        </p:pic>
        <p:grpSp>
          <p:nvGrpSpPr>
            <p:cNvPr id="9" name="Group 8"/>
            <p:cNvGrpSpPr/>
            <p:nvPr/>
          </p:nvGrpSpPr>
          <p:grpSpPr>
            <a:xfrm>
              <a:off x="91990" y="5744550"/>
              <a:ext cx="1746698" cy="1004588"/>
              <a:chOff x="459703" y="5457177"/>
              <a:chExt cx="1746698" cy="1004588"/>
            </a:xfrm>
            <a:effectLst>
              <a:outerShdw blurRad="50800" dist="38100" dir="2700000" algn="tl" rotWithShape="0">
                <a:prstClr val="black">
                  <a:alpha val="40000"/>
                </a:prstClr>
              </a:outerShdw>
            </a:effectLst>
          </p:grpSpPr>
          <p:sp>
            <p:nvSpPr>
              <p:cNvPr id="8" name="TextBox 7"/>
              <p:cNvSpPr txBox="1"/>
              <p:nvPr/>
            </p:nvSpPr>
            <p:spPr>
              <a:xfrm>
                <a:off x="957888" y="5457177"/>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sp>
            <p:nvSpPr>
              <p:cNvPr id="12" name="TextBox 11"/>
              <p:cNvSpPr txBox="1"/>
              <p:nvPr/>
            </p:nvSpPr>
            <p:spPr>
              <a:xfrm>
                <a:off x="459703" y="5814529"/>
                <a:ext cx="843028" cy="646331"/>
              </a:xfrm>
              <a:prstGeom prst="rect">
                <a:avLst/>
              </a:prstGeom>
              <a:solidFill>
                <a:srgbClr val="FFFF00"/>
              </a:solidFill>
              <a:ln>
                <a:solidFill>
                  <a:schemeClr val="tx1"/>
                </a:solidFill>
              </a:ln>
            </p:spPr>
            <p:txBody>
              <a:bodyPr wrap="square" rtlCol="0">
                <a:spAutoFit/>
              </a:bodyPr>
              <a:lstStyle/>
              <a:p>
                <a:pPr algn="ctr"/>
                <a:r>
                  <a:rPr lang="en-GB" b="1" dirty="0" smtClean="0"/>
                  <a:t>Son</a:t>
                </a:r>
              </a:p>
              <a:p>
                <a:pPr algn="ctr"/>
                <a:r>
                  <a:rPr lang="en-GB" b="1" dirty="0" smtClean="0"/>
                  <a:t>4/6</a:t>
                </a:r>
                <a:endParaRPr lang="en-GB" b="1" dirty="0"/>
              </a:p>
            </p:txBody>
          </p:sp>
          <p:sp>
            <p:nvSpPr>
              <p:cNvPr id="10" name="TextBox 9"/>
              <p:cNvSpPr txBox="1"/>
              <p:nvPr/>
            </p:nvSpPr>
            <p:spPr>
              <a:xfrm>
                <a:off x="1302731" y="5815434"/>
                <a:ext cx="903670" cy="646331"/>
              </a:xfrm>
              <a:prstGeom prst="rect">
                <a:avLst/>
              </a:prstGeom>
              <a:solidFill>
                <a:srgbClr val="FFFF00"/>
              </a:solidFill>
              <a:ln>
                <a:solidFill>
                  <a:schemeClr val="tx1"/>
                </a:solidFill>
              </a:ln>
            </p:spPr>
            <p:txBody>
              <a:bodyPr wrap="square" rtlCol="0">
                <a:spAutoFit/>
              </a:bodyPr>
              <a:lstStyle/>
              <a:p>
                <a:pPr algn="ctr"/>
                <a:r>
                  <a:rPr lang="en-GB" b="1" dirty="0" smtClean="0"/>
                  <a:t> Dau.</a:t>
                </a:r>
              </a:p>
              <a:p>
                <a:pPr algn="ctr"/>
                <a:r>
                  <a:rPr lang="en-GB" b="1" dirty="0" smtClean="0"/>
                  <a:t>2/6</a:t>
                </a:r>
                <a:endParaRPr lang="en-GB" b="1" dirty="0"/>
              </a:p>
            </p:txBody>
          </p:sp>
        </p:grpSp>
        <p:pic>
          <p:nvPicPr>
            <p:cNvPr id="54" name="Picture 53"/>
            <p:cNvPicPr>
              <a:picLocks noChangeAspect="1" noChangeArrowheads="1"/>
            </p:cNvPicPr>
            <p:nvPr/>
          </p:nvPicPr>
          <p:blipFill rotWithShape="1">
            <a:blip r:embed="rId2" cstate="print">
              <a:duotone>
                <a:prstClr val="black"/>
                <a:srgbClr val="FFFF00">
                  <a:tint val="45000"/>
                  <a:satMod val="400000"/>
                </a:srgbClr>
              </a:duotone>
              <a:extLst>
                <a:ext uri="{28A0092B-C50C-407E-A947-70E740481C1C}">
                  <a14:useLocalDpi xmlns:a14="http://schemas.microsoft.com/office/drawing/2010/main" val="0"/>
                </a:ext>
              </a:extLst>
            </a:blip>
            <a:srcRect l="83105" t="17889" b="7690"/>
            <a:stretch/>
          </p:blipFill>
          <p:spPr bwMode="auto">
            <a:xfrm>
              <a:off x="112881" y="6331680"/>
              <a:ext cx="182293" cy="38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5" cstate="print">
              <a:duotone>
                <a:prstClr val="black"/>
                <a:srgbClr val="FFFF00">
                  <a:tint val="45000"/>
                  <a:satMod val="400000"/>
                </a:srgbClr>
              </a:duotone>
              <a:extLst>
                <a:ext uri="{28A0092B-C50C-407E-A947-70E740481C1C}">
                  <a14:useLocalDpi xmlns:a14="http://schemas.microsoft.com/office/drawing/2010/main" val="0"/>
                </a:ext>
              </a:extLst>
            </a:blip>
            <a:srcRect l="27057" r="51325"/>
            <a:stretch/>
          </p:blipFill>
          <p:spPr bwMode="auto">
            <a:xfrm>
              <a:off x="961175" y="6343415"/>
              <a:ext cx="163121" cy="36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1950371" y="5737960"/>
            <a:ext cx="955869" cy="1018230"/>
            <a:chOff x="1950371" y="5737960"/>
            <a:chExt cx="955869" cy="1018230"/>
          </a:xfrm>
        </p:grpSpPr>
        <p:grpSp>
          <p:nvGrpSpPr>
            <p:cNvPr id="15" name="Group 14"/>
            <p:cNvGrpSpPr/>
            <p:nvPr/>
          </p:nvGrpSpPr>
          <p:grpSpPr>
            <a:xfrm>
              <a:off x="1973535" y="5737960"/>
              <a:ext cx="918810" cy="997800"/>
              <a:chOff x="1973535" y="5737960"/>
              <a:chExt cx="918810" cy="997800"/>
            </a:xfrm>
          </p:grpSpPr>
          <p:grpSp>
            <p:nvGrpSpPr>
              <p:cNvPr id="4096" name="Group 4095"/>
              <p:cNvGrpSpPr/>
              <p:nvPr/>
            </p:nvGrpSpPr>
            <p:grpSpPr>
              <a:xfrm>
                <a:off x="2037433" y="5737960"/>
                <a:ext cx="792395" cy="405332"/>
                <a:chOff x="2037433" y="5738908"/>
                <a:chExt cx="792395" cy="392990"/>
              </a:xfrm>
            </p:grpSpPr>
            <p:pic>
              <p:nvPicPr>
                <p:cNvPr id="66" name="Picture 65"/>
                <p:cNvPicPr>
                  <a:picLocks noChangeAspect="1" noChangeArrowheads="1"/>
                </p:cNvPicPr>
                <p:nvPr/>
              </p:nvPicPr>
              <p:blipFill rotWithShape="1">
                <a:blip r:embed="rId2"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2243177" y="5563536"/>
                  <a:ext cx="362618" cy="774105"/>
                </a:xfrm>
                <a:prstGeom prst="rect">
                  <a:avLst/>
                </a:prstGeom>
                <a:solidFill>
                  <a:schemeClr val="accent1">
                    <a:alpha val="46000"/>
                  </a:schemeClr>
                </a:solidFill>
                <a:ln>
                  <a:noFill/>
                </a:ln>
                <a:extLst/>
              </p:spPr>
            </p:pic>
            <p:sp>
              <p:nvSpPr>
                <p:cNvPr id="65" name="TextBox 64"/>
                <p:cNvSpPr txBox="1"/>
                <p:nvPr/>
              </p:nvSpPr>
              <p:spPr>
                <a:xfrm>
                  <a:off x="2037434" y="5738908"/>
                  <a:ext cx="792394"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grpSp>
          <p:pic>
            <p:nvPicPr>
              <p:cNvPr id="58" name="Picture 2"/>
              <p:cNvPicPr>
                <a:picLocks noChangeAspect="1" noChangeArrowheads="1"/>
              </p:cNvPicPr>
              <p:nvPr/>
            </p:nvPicPr>
            <p:blipFill rotWithShape="1">
              <a:blip r:embed="rId6" cstate="print">
                <a:duotone>
                  <a:prstClr val="black"/>
                  <a:srgbClr val="FFFF00">
                    <a:tint val="45000"/>
                    <a:satMod val="400000"/>
                  </a:srgbClr>
                </a:duotone>
                <a:extLst>
                  <a:ext uri="{28A0092B-C50C-407E-A947-70E740481C1C}">
                    <a14:useLocalDpi xmlns:a14="http://schemas.microsoft.com/office/drawing/2010/main" val="0"/>
                  </a:ext>
                </a:extLst>
              </a:blip>
              <a:srcRect l="27057" r="51325"/>
              <a:stretch/>
            </p:blipFill>
            <p:spPr bwMode="auto">
              <a:xfrm>
                <a:off x="1973535" y="6410801"/>
                <a:ext cx="138297" cy="31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7" cstate="print">
                <a:duotone>
                  <a:prstClr val="black"/>
                  <a:srgbClr val="FFFF00">
                    <a:tint val="45000"/>
                    <a:satMod val="400000"/>
                  </a:srgbClr>
                </a:duotone>
                <a:extLst>
                  <a:ext uri="{28A0092B-C50C-407E-A947-70E740481C1C}">
                    <a14:useLocalDpi xmlns:a14="http://schemas.microsoft.com/office/drawing/2010/main" val="0"/>
                  </a:ext>
                </a:extLst>
              </a:blip>
              <a:srcRect l="27057" r="51325"/>
              <a:stretch/>
            </p:blipFill>
            <p:spPr bwMode="auto">
              <a:xfrm>
                <a:off x="2687982" y="6417771"/>
                <a:ext cx="141846" cy="317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8" cstate="print">
                <a:duotone>
                  <a:prstClr val="black"/>
                  <a:srgbClr val="FFFF00">
                    <a:tint val="45000"/>
                    <a:satMod val="400000"/>
                  </a:srgbClr>
                </a:duotone>
                <a:extLst>
                  <a:ext uri="{28A0092B-C50C-407E-A947-70E740481C1C}">
                    <a14:useLocalDpi xmlns:a14="http://schemas.microsoft.com/office/drawing/2010/main" val="0"/>
                  </a:ext>
                </a:extLst>
              </a:blip>
              <a:srcRect l="27057" r="51325"/>
              <a:stretch/>
            </p:blipFill>
            <p:spPr bwMode="auto">
              <a:xfrm>
                <a:off x="2758905" y="6120302"/>
                <a:ext cx="133440" cy="29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16"/>
            <p:cNvSpPr txBox="1"/>
            <p:nvPr/>
          </p:nvSpPr>
          <p:spPr>
            <a:xfrm>
              <a:off x="1950371" y="6109859"/>
              <a:ext cx="955869" cy="646331"/>
            </a:xfrm>
            <a:prstGeom prst="rect">
              <a:avLst/>
            </a:prstGeom>
            <a:solidFill>
              <a:srgbClr val="FFFF00"/>
            </a:solidFill>
            <a:ln>
              <a:solidFill>
                <a:schemeClr val="tx1"/>
              </a:solidFill>
            </a:ln>
          </p:spPr>
          <p:txBody>
            <a:bodyPr wrap="square" rtlCol="0">
              <a:spAutoFit/>
            </a:bodyPr>
            <a:lstStyle/>
            <a:p>
              <a:pPr algn="ctr"/>
              <a:r>
                <a:rPr lang="en-GB" b="1" dirty="0" smtClean="0"/>
                <a:t>2 Dau.</a:t>
              </a:r>
            </a:p>
            <a:p>
              <a:pPr algn="ctr"/>
              <a:r>
                <a:rPr lang="en-GB" b="1" dirty="0" smtClean="0"/>
                <a:t>(4/6)</a:t>
              </a:r>
              <a:endParaRPr lang="en-GB" b="1" dirty="0"/>
            </a:p>
          </p:txBody>
        </p:sp>
      </p:grpSp>
      <p:grpSp>
        <p:nvGrpSpPr>
          <p:cNvPr id="4099" name="Group 4098"/>
          <p:cNvGrpSpPr/>
          <p:nvPr/>
        </p:nvGrpSpPr>
        <p:grpSpPr>
          <a:xfrm>
            <a:off x="5163323" y="5186552"/>
            <a:ext cx="1691583" cy="945352"/>
            <a:chOff x="5163323" y="5122948"/>
            <a:chExt cx="1691583" cy="945352"/>
          </a:xfrm>
        </p:grpSpPr>
        <p:pic>
          <p:nvPicPr>
            <p:cNvPr id="78" name="Picture 77"/>
            <p:cNvPicPr>
              <a:picLocks noChangeAspect="1" noChangeArrowheads="1"/>
            </p:cNvPicPr>
            <p:nvPr/>
          </p:nvPicPr>
          <p:blipFill rotWithShape="1">
            <a:blip r:embed="rId2"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5885403" y="5499938"/>
              <a:ext cx="362618" cy="774105"/>
            </a:xfrm>
            <a:prstGeom prst="rect">
              <a:avLst/>
            </a:prstGeom>
            <a:solidFill>
              <a:schemeClr val="accent1">
                <a:alpha val="46000"/>
              </a:schemeClr>
            </a:solidFill>
            <a:ln>
              <a:noFill/>
            </a:ln>
            <a:extLst/>
          </p:spPr>
        </p:pic>
        <p:grpSp>
          <p:nvGrpSpPr>
            <p:cNvPr id="4097" name="Group 4096"/>
            <p:cNvGrpSpPr/>
            <p:nvPr/>
          </p:nvGrpSpPr>
          <p:grpSpPr>
            <a:xfrm>
              <a:off x="5163323" y="5122948"/>
              <a:ext cx="1691583" cy="588132"/>
              <a:chOff x="5163323" y="5122948"/>
              <a:chExt cx="1691583" cy="588132"/>
            </a:xfrm>
          </p:grpSpPr>
          <p:grpSp>
            <p:nvGrpSpPr>
              <p:cNvPr id="14" name="Group 13"/>
              <p:cNvGrpSpPr/>
              <p:nvPr/>
            </p:nvGrpSpPr>
            <p:grpSpPr>
              <a:xfrm>
                <a:off x="5163323" y="5122948"/>
                <a:ext cx="1691583" cy="588132"/>
                <a:chOff x="6992231" y="4628688"/>
                <a:chExt cx="1691583" cy="588132"/>
              </a:xfrm>
              <a:effectLst>
                <a:outerShdw blurRad="50800" dist="38100" dir="2700000" algn="tl" rotWithShape="0">
                  <a:prstClr val="black">
                    <a:alpha val="40000"/>
                  </a:prstClr>
                </a:outerShdw>
              </a:effectLst>
            </p:grpSpPr>
            <p:sp>
              <p:nvSpPr>
                <p:cNvPr id="29" name="TextBox 28"/>
                <p:cNvSpPr txBox="1"/>
                <p:nvPr/>
              </p:nvSpPr>
              <p:spPr>
                <a:xfrm>
                  <a:off x="7839201" y="4628688"/>
                  <a:ext cx="844613" cy="584775"/>
                </a:xfrm>
                <a:prstGeom prst="rect">
                  <a:avLst/>
                </a:prstGeom>
                <a:solidFill>
                  <a:srgbClr val="FFFF00"/>
                </a:solidFill>
                <a:ln>
                  <a:solidFill>
                    <a:schemeClr val="tx1"/>
                  </a:solidFill>
                </a:ln>
              </p:spPr>
              <p:txBody>
                <a:bodyPr wrap="square" rtlCol="0">
                  <a:spAutoFit/>
                </a:bodyPr>
                <a:lstStyle/>
                <a:p>
                  <a:pPr algn="r"/>
                  <a:r>
                    <a:rPr lang="en-GB" sz="1600" b="1" dirty="0" smtClean="0"/>
                    <a:t>Fath.  4/6</a:t>
                  </a:r>
                  <a:endParaRPr lang="en-GB" sz="1600" b="1" dirty="0"/>
                </a:p>
              </p:txBody>
            </p:sp>
            <p:sp>
              <p:nvSpPr>
                <p:cNvPr id="30" name="TextBox 29"/>
                <p:cNvSpPr txBox="1"/>
                <p:nvPr/>
              </p:nvSpPr>
              <p:spPr>
                <a:xfrm>
                  <a:off x="6992231" y="4632045"/>
                  <a:ext cx="828253" cy="584775"/>
                </a:xfrm>
                <a:prstGeom prst="rect">
                  <a:avLst/>
                </a:prstGeom>
                <a:solidFill>
                  <a:srgbClr val="FFFF00"/>
                </a:solidFill>
                <a:ln>
                  <a:solidFill>
                    <a:schemeClr val="tx1"/>
                  </a:solidFill>
                </a:ln>
              </p:spPr>
              <p:txBody>
                <a:bodyPr wrap="square" rtlCol="0">
                  <a:spAutoFit/>
                </a:bodyPr>
                <a:lstStyle/>
                <a:p>
                  <a:pPr algn="r"/>
                  <a:r>
                    <a:rPr lang="en-GB" sz="1600" b="1" dirty="0" smtClean="0"/>
                    <a:t>Moth  2/6</a:t>
                  </a:r>
                  <a:endParaRPr lang="en-GB" sz="1600" b="1" dirty="0"/>
                </a:p>
              </p:txBody>
            </p:sp>
          </p:grpSp>
          <p:pic>
            <p:nvPicPr>
              <p:cNvPr id="68" name="Picture 67"/>
              <p:cNvPicPr>
                <a:picLocks noChangeAspect="1" noChangeArrowheads="1"/>
              </p:cNvPicPr>
              <p:nvPr/>
            </p:nvPicPr>
            <p:blipFill rotWithShape="1">
              <a:blip r:embed="rId2" cstate="print">
                <a:duotone>
                  <a:prstClr val="black"/>
                  <a:srgbClr val="FFC000">
                    <a:tint val="45000"/>
                    <a:satMod val="400000"/>
                  </a:srgbClr>
                </a:duotone>
                <a:extLst>
                  <a:ext uri="{28A0092B-C50C-407E-A947-70E740481C1C}">
                    <a14:useLocalDpi xmlns:a14="http://schemas.microsoft.com/office/drawing/2010/main" val="0"/>
                  </a:ext>
                </a:extLst>
              </a:blip>
              <a:srcRect l="83105" t="17889" b="7690"/>
              <a:stretch/>
            </p:blipFill>
            <p:spPr bwMode="auto">
              <a:xfrm>
                <a:off x="6066713" y="5154140"/>
                <a:ext cx="226404" cy="539568"/>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cstate="print">
                <a:duotone>
                  <a:prstClr val="black"/>
                  <a:srgbClr val="FFFF00">
                    <a:tint val="45000"/>
                    <a:satMod val="400000"/>
                  </a:srgbClr>
                </a:duotone>
                <a:extLst>
                  <a:ext uri="{28A0092B-C50C-407E-A947-70E740481C1C}">
                    <a14:useLocalDpi xmlns:a14="http://schemas.microsoft.com/office/drawing/2010/main" val="0"/>
                  </a:ext>
                </a:extLst>
              </a:blip>
              <a:srcRect l="27057" r="51325"/>
              <a:stretch/>
            </p:blipFill>
            <p:spPr bwMode="auto">
              <a:xfrm>
                <a:off x="5206988" y="5154140"/>
                <a:ext cx="243018" cy="54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2" name="TextBox 71"/>
            <p:cNvSpPr txBox="1"/>
            <p:nvPr/>
          </p:nvSpPr>
          <p:spPr>
            <a:xfrm>
              <a:off x="5695945" y="5722728"/>
              <a:ext cx="804501" cy="338554"/>
            </a:xfrm>
            <a:prstGeom prst="rect">
              <a:avLst/>
            </a:prstGeom>
            <a:noFill/>
            <a:ln>
              <a:noFill/>
            </a:ln>
          </p:spPr>
          <p:txBody>
            <a:bodyPr wrap="square" rtlCol="0">
              <a:spAutoFit/>
            </a:bodyPr>
            <a:lstStyle/>
            <a:p>
              <a:pPr algn="ctr"/>
              <a:r>
                <a:rPr lang="en-GB" sz="1600" b="1" dirty="0" smtClean="0">
                  <a:solidFill>
                    <a:srgbClr val="FFFF00"/>
                  </a:solidFill>
                </a:rPr>
                <a:t>Man</a:t>
              </a:r>
              <a:endParaRPr lang="en-GB" sz="1600" b="1" dirty="0">
                <a:solidFill>
                  <a:srgbClr val="FFFF00"/>
                </a:solidFill>
              </a:endParaRPr>
            </a:p>
          </p:txBody>
        </p:sp>
      </p:grpSp>
      <p:grpSp>
        <p:nvGrpSpPr>
          <p:cNvPr id="26" name="Group 25"/>
          <p:cNvGrpSpPr/>
          <p:nvPr/>
        </p:nvGrpSpPr>
        <p:grpSpPr>
          <a:xfrm>
            <a:off x="1774291" y="5205109"/>
            <a:ext cx="1325544" cy="589840"/>
            <a:chOff x="6173980" y="2430085"/>
            <a:chExt cx="1194107" cy="589840"/>
          </a:xfrm>
        </p:grpSpPr>
        <p:sp>
          <p:nvSpPr>
            <p:cNvPr id="42" name="TextBox 41"/>
            <p:cNvSpPr txBox="1"/>
            <p:nvPr/>
          </p:nvSpPr>
          <p:spPr>
            <a:xfrm>
              <a:off x="6173980" y="2435150"/>
              <a:ext cx="611063" cy="584775"/>
            </a:xfrm>
            <a:prstGeom prst="rect">
              <a:avLst/>
            </a:prstGeom>
            <a:solidFill>
              <a:srgbClr val="FFFF00"/>
            </a:solidFill>
            <a:ln>
              <a:solidFill>
                <a:schemeClr val="tx1"/>
              </a:solidFill>
            </a:ln>
          </p:spPr>
          <p:txBody>
            <a:bodyPr wrap="square" rtlCol="0">
              <a:spAutoFit/>
            </a:bodyPr>
            <a:lstStyle/>
            <a:p>
              <a:pPr algn="r"/>
              <a:r>
                <a:rPr lang="en-GB" sz="1600" b="1" dirty="0" smtClean="0"/>
                <a:t>Moth (1/6)</a:t>
              </a:r>
              <a:endParaRPr lang="en-GB" sz="1600" b="1" dirty="0"/>
            </a:p>
          </p:txBody>
        </p:sp>
        <p:sp>
          <p:nvSpPr>
            <p:cNvPr id="43" name="TextBox 42"/>
            <p:cNvSpPr txBox="1"/>
            <p:nvPr/>
          </p:nvSpPr>
          <p:spPr>
            <a:xfrm>
              <a:off x="6773554" y="2430085"/>
              <a:ext cx="594533" cy="584775"/>
            </a:xfrm>
            <a:prstGeom prst="rect">
              <a:avLst/>
            </a:prstGeom>
            <a:solidFill>
              <a:srgbClr val="FFFF00"/>
            </a:solidFill>
            <a:ln>
              <a:solidFill>
                <a:schemeClr val="tx1"/>
              </a:solidFill>
            </a:ln>
          </p:spPr>
          <p:txBody>
            <a:bodyPr wrap="square" rtlCol="0">
              <a:spAutoFit/>
            </a:bodyPr>
            <a:lstStyle/>
            <a:p>
              <a:pPr algn="r"/>
              <a:r>
                <a:rPr lang="en-GB" sz="1600" b="1" dirty="0" smtClean="0"/>
                <a:t>Fath.(1/6)</a:t>
              </a:r>
              <a:endParaRPr lang="en-GB" sz="1600" b="1" dirty="0"/>
            </a:p>
          </p:txBody>
        </p:sp>
      </p:grpSp>
      <p:sp>
        <p:nvSpPr>
          <p:cNvPr id="27" name="TextBox 26"/>
          <p:cNvSpPr txBox="1"/>
          <p:nvPr/>
        </p:nvSpPr>
        <p:spPr>
          <a:xfrm>
            <a:off x="295175" y="6425972"/>
            <a:ext cx="618250" cy="276999"/>
          </a:xfrm>
          <a:prstGeom prst="rect">
            <a:avLst/>
          </a:prstGeom>
          <a:solidFill>
            <a:srgbClr val="FFFF00"/>
          </a:solidFill>
        </p:spPr>
        <p:txBody>
          <a:bodyPr wrap="square" rtlCol="0">
            <a:spAutoFit/>
          </a:bodyPr>
          <a:lstStyle/>
          <a:p>
            <a:r>
              <a:rPr lang="en-GB" sz="1200" b="1" dirty="0" smtClean="0"/>
              <a:t>2.67/6</a:t>
            </a:r>
            <a:endParaRPr lang="en-GB" sz="1200" b="1" dirty="0"/>
          </a:p>
        </p:txBody>
      </p:sp>
      <p:sp>
        <p:nvSpPr>
          <p:cNvPr id="77" name="TextBox 76"/>
          <p:cNvSpPr txBox="1"/>
          <p:nvPr/>
        </p:nvSpPr>
        <p:spPr>
          <a:xfrm>
            <a:off x="1124297" y="6414526"/>
            <a:ext cx="649994" cy="276999"/>
          </a:xfrm>
          <a:prstGeom prst="rect">
            <a:avLst/>
          </a:prstGeom>
          <a:solidFill>
            <a:srgbClr val="FFFF00"/>
          </a:solidFill>
        </p:spPr>
        <p:txBody>
          <a:bodyPr wrap="square" rtlCol="0">
            <a:spAutoFit/>
          </a:bodyPr>
          <a:lstStyle/>
          <a:p>
            <a:r>
              <a:rPr lang="en-GB" sz="1200" b="1" dirty="0" smtClean="0"/>
              <a:t>1.33/6</a:t>
            </a:r>
            <a:endParaRPr lang="en-GB" sz="1200" b="1" dirty="0"/>
          </a:p>
        </p:txBody>
      </p:sp>
      <p:cxnSp>
        <p:nvCxnSpPr>
          <p:cNvPr id="57" name="Straight Connector 56"/>
          <p:cNvCxnSpPr/>
          <p:nvPr/>
        </p:nvCxnSpPr>
        <p:spPr>
          <a:xfrm>
            <a:off x="-2" y="1700808"/>
            <a:ext cx="3781839"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648878" y="1464618"/>
            <a:ext cx="283669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449295" y="5791065"/>
            <a:ext cx="778678" cy="3385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i="1" u="sng" dirty="0" smtClean="0"/>
              <a:t>Ejmaa'</a:t>
            </a:r>
            <a:endParaRPr lang="en-GB" sz="1600" b="1" dirty="0"/>
          </a:p>
        </p:txBody>
      </p:sp>
      <p:sp>
        <p:nvSpPr>
          <p:cNvPr id="85" name="TextBox 84"/>
          <p:cNvSpPr txBox="1"/>
          <p:nvPr/>
        </p:nvSpPr>
        <p:spPr>
          <a:xfrm>
            <a:off x="11831" y="5791456"/>
            <a:ext cx="783739" cy="33086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550" b="1" i="1" u="sng" dirty="0" smtClean="0"/>
              <a:t>Ejmaa'</a:t>
            </a:r>
            <a:endParaRPr lang="en-GB" sz="1550" b="1" i="1" u="sng" dirty="0"/>
          </a:p>
        </p:txBody>
      </p:sp>
      <p:sp>
        <p:nvSpPr>
          <p:cNvPr id="86" name="TextBox 85"/>
          <p:cNvSpPr txBox="1"/>
          <p:nvPr/>
        </p:nvSpPr>
        <p:spPr>
          <a:xfrm>
            <a:off x="5077586" y="5771263"/>
            <a:ext cx="779294" cy="3385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i="1" u="sng" dirty="0" smtClean="0"/>
              <a:t>Ejmaa'</a:t>
            </a:r>
            <a:endParaRPr lang="en-GB" sz="1600" b="1" dirty="0"/>
          </a:p>
        </p:txBody>
      </p:sp>
      <p:grpSp>
        <p:nvGrpSpPr>
          <p:cNvPr id="21" name="Group 20"/>
          <p:cNvGrpSpPr/>
          <p:nvPr/>
        </p:nvGrpSpPr>
        <p:grpSpPr>
          <a:xfrm>
            <a:off x="3676218" y="5724799"/>
            <a:ext cx="1111806" cy="1010961"/>
            <a:chOff x="3676218" y="5776831"/>
            <a:chExt cx="1111806" cy="1010961"/>
          </a:xfrm>
        </p:grpSpPr>
        <p:sp>
          <p:nvSpPr>
            <p:cNvPr id="22" name="TextBox 21"/>
            <p:cNvSpPr txBox="1"/>
            <p:nvPr/>
          </p:nvSpPr>
          <p:spPr>
            <a:xfrm>
              <a:off x="3676218" y="6172239"/>
              <a:ext cx="1111806" cy="615553"/>
            </a:xfrm>
            <a:prstGeom prst="rect">
              <a:avLst/>
            </a:prstGeom>
            <a:solidFill>
              <a:srgbClr val="FFFF00"/>
            </a:solidFill>
            <a:ln>
              <a:solidFill>
                <a:schemeClr val="tx1"/>
              </a:solidFill>
            </a:ln>
          </p:spPr>
          <p:txBody>
            <a:bodyPr wrap="square" rtlCol="0">
              <a:spAutoFit/>
            </a:bodyPr>
            <a:lstStyle/>
            <a:p>
              <a:pPr algn="ctr"/>
              <a:r>
                <a:rPr lang="en-GB" sz="1600" b="1" dirty="0" smtClean="0"/>
                <a:t>Dau.</a:t>
              </a:r>
            </a:p>
            <a:p>
              <a:pPr algn="ctr"/>
              <a:r>
                <a:rPr lang="en-GB" b="1" dirty="0" smtClean="0"/>
                <a:t>(3/6)</a:t>
              </a:r>
              <a:r>
                <a:rPr lang="en-GB" sz="1400" b="1" dirty="0" smtClean="0"/>
                <a:t> </a:t>
              </a:r>
              <a:endParaRPr lang="en-GB" sz="1400" b="1" dirty="0"/>
            </a:p>
          </p:txBody>
        </p:sp>
        <p:pic>
          <p:nvPicPr>
            <p:cNvPr id="88" name="Picture 87"/>
            <p:cNvPicPr>
              <a:picLocks noChangeAspect="1" noChangeArrowheads="1"/>
            </p:cNvPicPr>
            <p:nvPr/>
          </p:nvPicPr>
          <p:blipFill rotWithShape="1">
            <a:blip r:embed="rId2"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4068764" y="5618770"/>
              <a:ext cx="362618" cy="774105"/>
            </a:xfrm>
            <a:prstGeom prst="rect">
              <a:avLst/>
            </a:prstGeom>
            <a:solidFill>
              <a:schemeClr val="accent1">
                <a:alpha val="46000"/>
              </a:schemeClr>
            </a:solidFill>
            <a:ln>
              <a:noFill/>
            </a:ln>
            <a:extLst/>
          </p:spPr>
        </p:pic>
        <p:pic>
          <p:nvPicPr>
            <p:cNvPr id="70" name="Picture 2"/>
            <p:cNvPicPr>
              <a:picLocks noChangeAspect="1" noChangeArrowheads="1"/>
            </p:cNvPicPr>
            <p:nvPr/>
          </p:nvPicPr>
          <p:blipFill rotWithShape="1">
            <a:blip r:embed="rId9" cstate="print">
              <a:duotone>
                <a:prstClr val="black"/>
                <a:srgbClr val="FFFF00">
                  <a:tint val="45000"/>
                  <a:satMod val="400000"/>
                </a:srgbClr>
              </a:duotone>
              <a:extLst>
                <a:ext uri="{28A0092B-C50C-407E-A947-70E740481C1C}">
                  <a14:useLocalDpi xmlns:a14="http://schemas.microsoft.com/office/drawing/2010/main" val="0"/>
                </a:ext>
              </a:extLst>
            </a:blip>
            <a:srcRect l="27057" r="51325"/>
            <a:stretch/>
          </p:blipFill>
          <p:spPr bwMode="auto">
            <a:xfrm>
              <a:off x="4551742" y="6310638"/>
              <a:ext cx="201161" cy="45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 name="TextBox 89"/>
            <p:cNvSpPr txBox="1"/>
            <p:nvPr/>
          </p:nvSpPr>
          <p:spPr>
            <a:xfrm>
              <a:off x="3847822" y="5776831"/>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grpSp>
      <p:sp>
        <p:nvSpPr>
          <p:cNvPr id="91" name="TextBox 90"/>
          <p:cNvSpPr txBox="1"/>
          <p:nvPr/>
        </p:nvSpPr>
        <p:spPr>
          <a:xfrm>
            <a:off x="7433343" y="5778444"/>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sp>
        <p:nvSpPr>
          <p:cNvPr id="13" name="TextBox 12"/>
          <p:cNvSpPr txBox="1"/>
          <p:nvPr/>
        </p:nvSpPr>
        <p:spPr>
          <a:xfrm>
            <a:off x="3221267" y="5824970"/>
            <a:ext cx="779294" cy="230832"/>
          </a:xfrm>
          <a:prstGeom prst="rect">
            <a:avLst/>
          </a:prstGeom>
          <a:solidFill>
            <a:schemeClr val="tx1"/>
          </a:solidFill>
          <a:ln>
            <a:solidFill>
              <a:srgbClr val="FF0000"/>
            </a:solidFill>
          </a:ln>
        </p:spPr>
        <p:txBody>
          <a:bodyPr wrap="square" rtlCol="0">
            <a:spAutoFit/>
          </a:bodyPr>
          <a:lstStyle/>
          <a:p>
            <a:pPr algn="ctr"/>
            <a:r>
              <a:rPr lang="en-GB" sz="900" b="1" dirty="0" smtClean="0">
                <a:solidFill>
                  <a:schemeClr val="bg1"/>
                </a:solidFill>
              </a:rPr>
              <a:t>1/6 Residue</a:t>
            </a:r>
            <a:endParaRPr lang="en-GB" sz="900" b="1" dirty="0">
              <a:solidFill>
                <a:schemeClr val="bg1"/>
              </a:solidFill>
            </a:endParaRPr>
          </a:p>
        </p:txBody>
      </p:sp>
      <p:sp>
        <p:nvSpPr>
          <p:cNvPr id="19" name="TextBox 18"/>
          <p:cNvSpPr txBox="1"/>
          <p:nvPr/>
        </p:nvSpPr>
        <p:spPr>
          <a:xfrm>
            <a:off x="3221267" y="5787609"/>
            <a:ext cx="779294" cy="3385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i="1" u="sng" dirty="0" smtClean="0"/>
              <a:t>Ejmaa'</a:t>
            </a:r>
            <a:endParaRPr lang="en-GB" sz="1600" b="1" dirty="0"/>
          </a:p>
        </p:txBody>
      </p:sp>
      <p:grpSp>
        <p:nvGrpSpPr>
          <p:cNvPr id="71" name="Group 70"/>
          <p:cNvGrpSpPr/>
          <p:nvPr/>
        </p:nvGrpSpPr>
        <p:grpSpPr>
          <a:xfrm>
            <a:off x="273471" y="5210174"/>
            <a:ext cx="1375407" cy="587688"/>
            <a:chOff x="6268692" y="2437447"/>
            <a:chExt cx="1197615" cy="587688"/>
          </a:xfrm>
        </p:grpSpPr>
        <p:sp>
          <p:nvSpPr>
            <p:cNvPr id="73" name="TextBox 72"/>
            <p:cNvSpPr txBox="1"/>
            <p:nvPr/>
          </p:nvSpPr>
          <p:spPr>
            <a:xfrm>
              <a:off x="6268692" y="2437447"/>
              <a:ext cx="614088" cy="584775"/>
            </a:xfrm>
            <a:prstGeom prst="rect">
              <a:avLst/>
            </a:prstGeom>
            <a:solidFill>
              <a:srgbClr val="FFFF00"/>
            </a:solidFill>
            <a:ln>
              <a:solidFill>
                <a:schemeClr val="tx1"/>
              </a:solidFill>
            </a:ln>
          </p:spPr>
          <p:txBody>
            <a:bodyPr wrap="square" rtlCol="0">
              <a:spAutoFit/>
            </a:bodyPr>
            <a:lstStyle/>
            <a:p>
              <a:pPr algn="r"/>
              <a:r>
                <a:rPr lang="en-GB" sz="1600" b="1" dirty="0" smtClean="0"/>
                <a:t>Moth (1/6)</a:t>
              </a:r>
              <a:endParaRPr lang="en-GB" sz="1600" b="1" dirty="0"/>
            </a:p>
          </p:txBody>
        </p:sp>
        <p:sp>
          <p:nvSpPr>
            <p:cNvPr id="74" name="TextBox 73"/>
            <p:cNvSpPr txBox="1"/>
            <p:nvPr/>
          </p:nvSpPr>
          <p:spPr>
            <a:xfrm>
              <a:off x="6857440" y="2440360"/>
              <a:ext cx="608867" cy="584775"/>
            </a:xfrm>
            <a:prstGeom prst="rect">
              <a:avLst/>
            </a:prstGeom>
            <a:solidFill>
              <a:srgbClr val="FFFF00"/>
            </a:solidFill>
            <a:ln>
              <a:solidFill>
                <a:schemeClr val="tx1"/>
              </a:solidFill>
            </a:ln>
          </p:spPr>
          <p:txBody>
            <a:bodyPr wrap="square" rtlCol="0">
              <a:spAutoFit/>
            </a:bodyPr>
            <a:lstStyle/>
            <a:p>
              <a:pPr algn="r"/>
              <a:r>
                <a:rPr lang="en-GB" sz="1600" b="1" dirty="0" smtClean="0"/>
                <a:t>Fath.  (1/6)</a:t>
              </a:r>
              <a:endParaRPr lang="en-GB" sz="1600" b="1" dirty="0"/>
            </a:p>
          </p:txBody>
        </p:sp>
      </p:grpSp>
      <p:sp>
        <p:nvSpPr>
          <p:cNvPr id="75" name="TextBox 74"/>
          <p:cNvSpPr txBox="1"/>
          <p:nvPr/>
        </p:nvSpPr>
        <p:spPr>
          <a:xfrm>
            <a:off x="8255061" y="4800234"/>
            <a:ext cx="769359" cy="3385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600" b="1" i="1" u="sng" dirty="0" smtClean="0"/>
              <a:t>Ejmaa'</a:t>
            </a:r>
            <a:endParaRPr lang="en-GB" sz="1600" b="1" dirty="0"/>
          </a:p>
        </p:txBody>
      </p:sp>
      <p:sp>
        <p:nvSpPr>
          <p:cNvPr id="20" name="TextBox 19"/>
          <p:cNvSpPr txBox="1"/>
          <p:nvPr/>
        </p:nvSpPr>
        <p:spPr>
          <a:xfrm>
            <a:off x="5231059" y="6322193"/>
            <a:ext cx="1429482" cy="369332"/>
          </a:xfrm>
          <a:prstGeom prst="rect">
            <a:avLst/>
          </a:prstGeom>
          <a:noFill/>
        </p:spPr>
        <p:txBody>
          <a:bodyPr wrap="square" rtlCol="0">
            <a:spAutoFit/>
          </a:bodyPr>
          <a:lstStyle/>
          <a:p>
            <a:r>
              <a:rPr lang="en-GB" b="1" dirty="0" smtClean="0">
                <a:effectLst>
                  <a:outerShdw blurRad="38100" dist="38100" dir="2700000" algn="tl">
                    <a:srgbClr val="000000">
                      <a:alpha val="43137"/>
                    </a:srgbClr>
                  </a:outerShdw>
                </a:effectLst>
              </a:rPr>
              <a:t>No Offspring </a:t>
            </a:r>
            <a:endParaRPr lang="en-GB" b="1" dirty="0">
              <a:effectLst>
                <a:outerShdw blurRad="38100" dist="38100" dir="2700000" algn="tl">
                  <a:srgbClr val="000000">
                    <a:alpha val="43137"/>
                  </a:srgbClr>
                </a:outerShdw>
              </a:effectLst>
            </a:endParaRPr>
          </a:p>
        </p:txBody>
      </p:sp>
      <p:pic>
        <p:nvPicPr>
          <p:cNvPr id="79" name="Picture 2"/>
          <p:cNvPicPr>
            <a:picLocks noChangeAspect="1" noChangeArrowheads="1"/>
          </p:cNvPicPr>
          <p:nvPr/>
        </p:nvPicPr>
        <p:blipFill rotWithShape="1">
          <a:blip r:embed="rId9" cstate="print">
            <a:duotone>
              <a:prstClr val="black"/>
              <a:srgbClr val="FFFF00">
                <a:tint val="45000"/>
                <a:satMod val="400000"/>
              </a:srgbClr>
            </a:duotone>
            <a:extLst>
              <a:ext uri="{28A0092B-C50C-407E-A947-70E740481C1C}">
                <a14:useLocalDpi xmlns:a14="http://schemas.microsoft.com/office/drawing/2010/main" val="0"/>
              </a:ext>
            </a:extLst>
          </a:blip>
          <a:srcRect l="27057" r="51325"/>
          <a:stretch/>
        </p:blipFill>
        <p:spPr bwMode="auto">
          <a:xfrm>
            <a:off x="7295530" y="5217743"/>
            <a:ext cx="257236" cy="57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0"/>
          <p:cNvSpPr>
            <a:spLocks noGrp="1"/>
          </p:cNvSpPr>
          <p:nvPr>
            <p:ph type="sldNum" sz="quarter" idx="12"/>
          </p:nvPr>
        </p:nvSpPr>
        <p:spPr/>
        <p:txBody>
          <a:bodyPr/>
          <a:lstStyle/>
          <a:p>
            <a:fld id="{E03270F7-A444-4323-8500-EEB0C563AEED}" type="slidenum">
              <a:rPr lang="en-GB" smtClean="0"/>
              <a:t>11</a:t>
            </a:fld>
            <a:endParaRPr lang="en-GB" dirty="0"/>
          </a:p>
        </p:txBody>
      </p:sp>
    </p:spTree>
    <p:extLst>
      <p:ext uri="{BB962C8B-B14F-4D97-AF65-F5344CB8AC3E}">
        <p14:creationId xmlns:p14="http://schemas.microsoft.com/office/powerpoint/2010/main" val="51955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additive="base">
                                        <p:cTn id="37" dur="500" fill="hold"/>
                                        <p:tgtEl>
                                          <p:spTgt spid="71"/>
                                        </p:tgtEl>
                                        <p:attrNameLst>
                                          <p:attrName>ppt_x</p:attrName>
                                        </p:attrNameLst>
                                      </p:cBhvr>
                                      <p:tavLst>
                                        <p:tav tm="0">
                                          <p:val>
                                            <p:strVal val="1+#ppt_w/2"/>
                                          </p:val>
                                        </p:tav>
                                        <p:tav tm="100000">
                                          <p:val>
                                            <p:strVal val="#ppt_x"/>
                                          </p:val>
                                        </p:tav>
                                      </p:tavLst>
                                    </p:anim>
                                    <p:anim calcmode="lin" valueType="num">
                                      <p:cBhvr additive="base">
                                        <p:cTn id="38"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ppt_x"/>
                                          </p:val>
                                        </p:tav>
                                        <p:tav tm="100000">
                                          <p:val>
                                            <p:strVal val="#ppt_x"/>
                                          </p:val>
                                        </p:tav>
                                      </p:tavLst>
                                    </p:anim>
                                    <p:anim calcmode="lin" valueType="num">
                                      <p:cBhvr additive="base">
                                        <p:cTn id="48" dur="500" fill="hold"/>
                                        <p:tgtEl>
                                          <p:spTgt spid="7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ppt_x"/>
                                          </p:val>
                                        </p:tav>
                                        <p:tav tm="100000">
                                          <p:val>
                                            <p:strVal val="#ppt_x"/>
                                          </p:val>
                                        </p:tav>
                                      </p:tavLst>
                                    </p:anim>
                                    <p:anim calcmode="lin" valueType="num">
                                      <p:cBhvr additive="base">
                                        <p:cTn id="52" dur="500" fill="hold"/>
                                        <p:tgtEl>
                                          <p:spTgt spid="5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additive="base">
                                        <p:cTn id="55" dur="500" fill="hold"/>
                                        <p:tgtEl>
                                          <p:spTgt spid="80"/>
                                        </p:tgtEl>
                                        <p:attrNameLst>
                                          <p:attrName>ppt_x</p:attrName>
                                        </p:attrNameLst>
                                      </p:cBhvr>
                                      <p:tavLst>
                                        <p:tav tm="0">
                                          <p:val>
                                            <p:strVal val="#ppt_x"/>
                                          </p:val>
                                        </p:tav>
                                        <p:tav tm="100000">
                                          <p:val>
                                            <p:strVal val="#ppt_x"/>
                                          </p:val>
                                        </p:tav>
                                      </p:tavLst>
                                    </p:anim>
                                    <p:anim calcmode="lin" valueType="num">
                                      <p:cBhvr additive="base">
                                        <p:cTn id="5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09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1+#ppt_w/2"/>
                                          </p:val>
                                        </p:tav>
                                        <p:tav tm="100000">
                                          <p:val>
                                            <p:strVal val="#ppt_x"/>
                                          </p:val>
                                        </p:tav>
                                      </p:tavLst>
                                    </p:anim>
                                    <p:anim calcmode="lin" valueType="num">
                                      <p:cBhvr additive="base">
                                        <p:cTn id="74" dur="500" fill="hold"/>
                                        <p:tgtEl>
                                          <p:spTgt spid="40"/>
                                        </p:tgtEl>
                                        <p:attrNameLst>
                                          <p:attrName>ppt_y</p:attrName>
                                        </p:attrNameLst>
                                      </p:cBhvr>
                                      <p:tavLst>
                                        <p:tav tm="0">
                                          <p:val>
                                            <p:strVal val="#ppt_y"/>
                                          </p:val>
                                        </p:tav>
                                        <p:tav tm="100000">
                                          <p:val>
                                            <p:strVal val="#ppt_y"/>
                                          </p:val>
                                        </p:tav>
                                      </p:tavLst>
                                    </p:anim>
                                  </p:childTnLst>
                                </p:cTn>
                              </p:par>
                              <p:par>
                                <p:cTn id="75" presetID="2" presetClass="exit" presetSubtype="4" fill="hold" grpId="1" nodeType="withEffect">
                                  <p:stCondLst>
                                    <p:cond delay="0"/>
                                  </p:stCondLst>
                                  <p:childTnLst>
                                    <p:anim calcmode="lin" valueType="num">
                                      <p:cBhvr additive="base">
                                        <p:cTn id="76" dur="500"/>
                                        <p:tgtEl>
                                          <p:spTgt spid="13"/>
                                        </p:tgtEl>
                                        <p:attrNameLst>
                                          <p:attrName>ppt_x</p:attrName>
                                        </p:attrNameLst>
                                      </p:cBhvr>
                                      <p:tavLst>
                                        <p:tav tm="0">
                                          <p:val>
                                            <p:strVal val="ppt_x"/>
                                          </p:val>
                                        </p:tav>
                                        <p:tav tm="100000">
                                          <p:val>
                                            <p:strVal val="ppt_x"/>
                                          </p:val>
                                        </p:tav>
                                      </p:tavLst>
                                    </p:anim>
                                    <p:anim calcmode="lin" valueType="num">
                                      <p:cBhvr additive="base">
                                        <p:cTn id="77" dur="500"/>
                                        <p:tgtEl>
                                          <p:spTgt spid="13"/>
                                        </p:tgtEl>
                                        <p:attrNameLst>
                                          <p:attrName>ppt_y</p:attrName>
                                        </p:attrNameLst>
                                      </p:cBhvr>
                                      <p:tavLst>
                                        <p:tav tm="0">
                                          <p:val>
                                            <p:strVal val="ppt_y"/>
                                          </p:val>
                                        </p:tav>
                                        <p:tav tm="100000">
                                          <p:val>
                                            <p:strVal val="1+ppt_h/2"/>
                                          </p:val>
                                        </p:tav>
                                      </p:tavLst>
                                    </p:anim>
                                    <p:set>
                                      <p:cBhvr>
                                        <p:cTn id="78" dur="1" fill="hold">
                                          <p:stCondLst>
                                            <p:cond delay="499"/>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xEl>
                                              <p:pRg st="4" end="4"/>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9"/>
                                        </p:tgtEl>
                                        <p:attrNameLst>
                                          <p:attrName>style.visibility</p:attrName>
                                        </p:attrNameLst>
                                      </p:cBhvr>
                                      <p:to>
                                        <p:strVal val="visible"/>
                                      </p:to>
                                    </p:set>
                                  </p:childTnLst>
                                </p:cTn>
                              </p:par>
                              <p:par>
                                <p:cTn id="91" presetID="2" presetClass="entr" presetSubtype="4"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grpId="1" nodeType="clickEffect">
                                  <p:stCondLst>
                                    <p:cond delay="0"/>
                                  </p:stCondLst>
                                  <p:childTnLst>
                                    <p:anim calcmode="lin" valueType="num">
                                      <p:cBhvr additive="base">
                                        <p:cTn id="98" dur="500"/>
                                        <p:tgtEl>
                                          <p:spTgt spid="18"/>
                                        </p:tgtEl>
                                        <p:attrNameLst>
                                          <p:attrName>ppt_x</p:attrName>
                                        </p:attrNameLst>
                                      </p:cBhvr>
                                      <p:tavLst>
                                        <p:tav tm="0">
                                          <p:val>
                                            <p:strVal val="ppt_x"/>
                                          </p:val>
                                        </p:tav>
                                        <p:tav tm="100000">
                                          <p:val>
                                            <p:strVal val="ppt_x"/>
                                          </p:val>
                                        </p:tav>
                                      </p:tavLst>
                                    </p:anim>
                                    <p:anim calcmode="lin" valueType="num">
                                      <p:cBhvr additive="base">
                                        <p:cTn id="99" dur="500"/>
                                        <p:tgtEl>
                                          <p:spTgt spid="18"/>
                                        </p:tgtEl>
                                        <p:attrNameLst>
                                          <p:attrName>ppt_y</p:attrName>
                                        </p:attrNameLst>
                                      </p:cBhvr>
                                      <p:tavLst>
                                        <p:tav tm="0">
                                          <p:val>
                                            <p:strVal val="ppt_y"/>
                                          </p:val>
                                        </p:tav>
                                        <p:tav tm="100000">
                                          <p:val>
                                            <p:strVal val="1+ppt_h/2"/>
                                          </p:val>
                                        </p:tav>
                                      </p:tavLst>
                                    </p:anim>
                                    <p:set>
                                      <p:cBhvr>
                                        <p:cTn id="100" dur="1" fill="hold">
                                          <p:stCondLst>
                                            <p:cond delay="499"/>
                                          </p:stCondLst>
                                        </p:cTn>
                                        <p:tgtEl>
                                          <p:spTgt spid="1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anim calcmode="lin" valueType="num">
                                      <p:cBhvr additive="base">
                                        <p:cTn id="105" dur="500" fill="hold"/>
                                        <p:tgtEl>
                                          <p:spTgt spid="6"/>
                                        </p:tgtEl>
                                        <p:attrNameLst>
                                          <p:attrName>ppt_x</p:attrName>
                                        </p:attrNameLst>
                                      </p:cBhvr>
                                      <p:tavLst>
                                        <p:tav tm="0">
                                          <p:val>
                                            <p:strVal val="#ppt_x"/>
                                          </p:val>
                                        </p:tav>
                                        <p:tav tm="100000">
                                          <p:val>
                                            <p:strVal val="#ppt_x"/>
                                          </p:val>
                                        </p:tav>
                                      </p:tavLst>
                                    </p:anim>
                                    <p:anim calcmode="lin" valueType="num">
                                      <p:cBhvr additive="base">
                                        <p:cTn id="106" dur="500" fill="hold"/>
                                        <p:tgtEl>
                                          <p:spTgt spid="6"/>
                                        </p:tgtEl>
                                        <p:attrNameLst>
                                          <p:attrName>ppt_y</p:attrName>
                                        </p:attrNameLst>
                                      </p:cBhvr>
                                      <p:tavLst>
                                        <p:tav tm="0">
                                          <p:val>
                                            <p:strVal val="1+#ppt_h/2"/>
                                          </p:val>
                                        </p:tav>
                                        <p:tav tm="100000">
                                          <p:val>
                                            <p:strVal val="#ppt_y"/>
                                          </p:val>
                                        </p:tav>
                                      </p:tavLst>
                                    </p:anim>
                                  </p:childTnLst>
                                </p:cTn>
                              </p:par>
                              <p:par>
                                <p:cTn id="107" presetID="1"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2"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additive="base">
                                        <p:cTn id="113" dur="2000" fill="hold"/>
                                        <p:tgtEl>
                                          <p:spTgt spid="24"/>
                                        </p:tgtEl>
                                        <p:attrNameLst>
                                          <p:attrName>ppt_x</p:attrName>
                                        </p:attrNameLst>
                                      </p:cBhvr>
                                      <p:tavLst>
                                        <p:tav tm="0">
                                          <p:val>
                                            <p:strVal val="1+#ppt_w/2"/>
                                          </p:val>
                                        </p:tav>
                                        <p:tav tm="100000">
                                          <p:val>
                                            <p:strVal val="#ppt_x"/>
                                          </p:val>
                                        </p:tav>
                                      </p:tavLst>
                                    </p:anim>
                                    <p:anim calcmode="lin" valueType="num">
                                      <p:cBhvr additive="base">
                                        <p:cTn id="114"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 calcmode="lin" valueType="num">
                                      <p:cBhvr additive="base">
                                        <p:cTn id="119" dur="500" fill="hold"/>
                                        <p:tgtEl>
                                          <p:spTgt spid="19"/>
                                        </p:tgtEl>
                                        <p:attrNameLst>
                                          <p:attrName>ppt_x</p:attrName>
                                        </p:attrNameLst>
                                      </p:cBhvr>
                                      <p:tavLst>
                                        <p:tav tm="0">
                                          <p:val>
                                            <p:strVal val="#ppt_x"/>
                                          </p:val>
                                        </p:tav>
                                        <p:tav tm="100000">
                                          <p:val>
                                            <p:strVal val="#ppt_x"/>
                                          </p:val>
                                        </p:tav>
                                      </p:tavLst>
                                    </p:anim>
                                    <p:anim calcmode="lin" valueType="num">
                                      <p:cBhvr additive="base">
                                        <p:cTn id="120" dur="500" fill="hold"/>
                                        <p:tgtEl>
                                          <p:spTgt spid="1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anim calcmode="lin" valueType="num">
                                      <p:cBhvr additive="base">
                                        <p:cTn id="123" dur="500" fill="hold"/>
                                        <p:tgtEl>
                                          <p:spTgt spid="49"/>
                                        </p:tgtEl>
                                        <p:attrNameLst>
                                          <p:attrName>ppt_x</p:attrName>
                                        </p:attrNameLst>
                                      </p:cBhvr>
                                      <p:tavLst>
                                        <p:tav tm="0">
                                          <p:val>
                                            <p:strVal val="#ppt_x"/>
                                          </p:val>
                                        </p:tav>
                                        <p:tav tm="100000">
                                          <p:val>
                                            <p:strVal val="#ppt_x"/>
                                          </p:val>
                                        </p:tav>
                                      </p:tavLst>
                                    </p:anim>
                                    <p:anim calcmode="lin" valueType="num">
                                      <p:cBhvr additive="base">
                                        <p:cTn id="124" dur="500" fill="hold"/>
                                        <p:tgtEl>
                                          <p:spTgt spid="4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84"/>
                                        </p:tgtEl>
                                        <p:attrNameLst>
                                          <p:attrName>style.visibility</p:attrName>
                                        </p:attrNameLst>
                                      </p:cBhvr>
                                      <p:to>
                                        <p:strVal val="visible"/>
                                      </p:to>
                                    </p:set>
                                    <p:anim calcmode="lin" valueType="num">
                                      <p:cBhvr additive="base">
                                        <p:cTn id="127" dur="500" fill="hold"/>
                                        <p:tgtEl>
                                          <p:spTgt spid="84"/>
                                        </p:tgtEl>
                                        <p:attrNameLst>
                                          <p:attrName>ppt_x</p:attrName>
                                        </p:attrNameLst>
                                      </p:cBhvr>
                                      <p:tavLst>
                                        <p:tav tm="0">
                                          <p:val>
                                            <p:strVal val="#ppt_x"/>
                                          </p:val>
                                        </p:tav>
                                        <p:tav tm="100000">
                                          <p:val>
                                            <p:strVal val="#ppt_x"/>
                                          </p:val>
                                        </p:tav>
                                      </p:tavLst>
                                    </p:anim>
                                    <p:anim calcmode="lin" valueType="num">
                                      <p:cBhvr additive="base">
                                        <p:cTn id="128" dur="500" fill="hold"/>
                                        <p:tgtEl>
                                          <p:spTgt spid="8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 calcmode="lin" valueType="num">
                                      <p:cBhvr additive="base">
                                        <p:cTn id="131" dur="500" fill="hold"/>
                                        <p:tgtEl>
                                          <p:spTgt spid="85"/>
                                        </p:tgtEl>
                                        <p:attrNameLst>
                                          <p:attrName>ppt_x</p:attrName>
                                        </p:attrNameLst>
                                      </p:cBhvr>
                                      <p:tavLst>
                                        <p:tav tm="0">
                                          <p:val>
                                            <p:strVal val="#ppt_x"/>
                                          </p:val>
                                        </p:tav>
                                        <p:tav tm="100000">
                                          <p:val>
                                            <p:strVal val="#ppt_x"/>
                                          </p:val>
                                        </p:tav>
                                      </p:tavLst>
                                    </p:anim>
                                    <p:anim calcmode="lin" valueType="num">
                                      <p:cBhvr additive="base">
                                        <p:cTn id="132" dur="500" fill="hold"/>
                                        <p:tgtEl>
                                          <p:spTgt spid="85"/>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86"/>
                                        </p:tgtEl>
                                        <p:attrNameLst>
                                          <p:attrName>style.visibility</p:attrName>
                                        </p:attrNameLst>
                                      </p:cBhvr>
                                      <p:to>
                                        <p:strVal val="visible"/>
                                      </p:to>
                                    </p:set>
                                    <p:anim calcmode="lin" valueType="num">
                                      <p:cBhvr additive="base">
                                        <p:cTn id="135" dur="500" fill="hold"/>
                                        <p:tgtEl>
                                          <p:spTgt spid="86"/>
                                        </p:tgtEl>
                                        <p:attrNameLst>
                                          <p:attrName>ppt_x</p:attrName>
                                        </p:attrNameLst>
                                      </p:cBhvr>
                                      <p:tavLst>
                                        <p:tav tm="0">
                                          <p:val>
                                            <p:strVal val="#ppt_x"/>
                                          </p:val>
                                        </p:tav>
                                        <p:tav tm="100000">
                                          <p:val>
                                            <p:strVal val="#ppt_x"/>
                                          </p:val>
                                        </p:tav>
                                      </p:tavLst>
                                    </p:anim>
                                    <p:anim calcmode="lin" valueType="num">
                                      <p:cBhvr additive="base">
                                        <p:cTn id="136" dur="500" fill="hold"/>
                                        <p:tgtEl>
                                          <p:spTgt spid="86"/>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75"/>
                                        </p:tgtEl>
                                        <p:attrNameLst>
                                          <p:attrName>style.visibility</p:attrName>
                                        </p:attrNameLst>
                                      </p:cBhvr>
                                      <p:to>
                                        <p:strVal val="visible"/>
                                      </p:to>
                                    </p:set>
                                    <p:anim calcmode="lin" valueType="num">
                                      <p:cBhvr additive="base">
                                        <p:cTn id="139" dur="500" fill="hold"/>
                                        <p:tgtEl>
                                          <p:spTgt spid="75"/>
                                        </p:tgtEl>
                                        <p:attrNameLst>
                                          <p:attrName>ppt_x</p:attrName>
                                        </p:attrNameLst>
                                      </p:cBhvr>
                                      <p:tavLst>
                                        <p:tav tm="0">
                                          <p:val>
                                            <p:strVal val="#ppt_x"/>
                                          </p:val>
                                        </p:tav>
                                        <p:tav tm="100000">
                                          <p:val>
                                            <p:strVal val="#ppt_x"/>
                                          </p:val>
                                        </p:tav>
                                      </p:tavLst>
                                    </p:anim>
                                    <p:anim calcmode="lin" valueType="num">
                                      <p:cBhvr additive="base">
                                        <p:cTn id="14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32" grpId="0" animBg="1"/>
      <p:bldP spid="18" grpId="0" animBg="1"/>
      <p:bldP spid="18" grpId="1" animBg="1"/>
      <p:bldP spid="49" grpId="0" animBg="1"/>
      <p:bldP spid="24" grpId="0" animBg="1"/>
      <p:bldP spid="27" grpId="0" animBg="1"/>
      <p:bldP spid="77" grpId="0" animBg="1"/>
      <p:bldP spid="84" grpId="0" animBg="1"/>
      <p:bldP spid="85" grpId="0" animBg="1"/>
      <p:bldP spid="86" grpId="0" animBg="1"/>
      <p:bldP spid="91" grpId="0"/>
      <p:bldP spid="13" grpId="0" animBg="1"/>
      <p:bldP spid="13" grpId="1" animBg="1"/>
      <p:bldP spid="19" grpId="0" animBg="1"/>
      <p:bldP spid="75"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2684597" y="5801944"/>
            <a:ext cx="969325" cy="363752"/>
            <a:chOff x="-1188643" y="5636031"/>
            <a:chExt cx="911886" cy="363752"/>
          </a:xfrm>
        </p:grpSpPr>
        <p:pic>
          <p:nvPicPr>
            <p:cNvPr id="61" name="Picture 2"/>
            <p:cNvPicPr>
              <a:picLocks noChangeAspect="1" noChangeArrowheads="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7" y="5368603"/>
              <a:ext cx="350474" cy="91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TextBox 61"/>
            <p:cNvSpPr txBox="1"/>
            <p:nvPr/>
          </p:nvSpPr>
          <p:spPr>
            <a:xfrm>
              <a:off x="-1188643" y="5636031"/>
              <a:ext cx="911886" cy="338554"/>
            </a:xfrm>
            <a:prstGeom prst="rect">
              <a:avLst/>
            </a:prstGeom>
            <a:noFill/>
          </p:spPr>
          <p:txBody>
            <a:bodyPr wrap="square" rtlCol="0">
              <a:spAutoFit/>
            </a:bodyPr>
            <a:lstStyle/>
            <a:p>
              <a:pPr algn="ctr"/>
              <a:r>
                <a:rPr lang="en-GB" sz="1600" b="1" dirty="0" smtClean="0">
                  <a:solidFill>
                    <a:srgbClr val="00B0F0"/>
                  </a:solidFill>
                </a:rPr>
                <a:t>Woman</a:t>
              </a:r>
              <a:endParaRPr lang="en-GB" sz="1600" b="1" dirty="0">
                <a:solidFill>
                  <a:srgbClr val="00B0F0"/>
                </a:solidFill>
              </a:endParaRPr>
            </a:p>
          </p:txBody>
        </p:sp>
      </p:grpSp>
      <p:grpSp>
        <p:nvGrpSpPr>
          <p:cNvPr id="31" name="Group 30"/>
          <p:cNvGrpSpPr/>
          <p:nvPr/>
        </p:nvGrpSpPr>
        <p:grpSpPr>
          <a:xfrm>
            <a:off x="314501" y="5801944"/>
            <a:ext cx="969325" cy="363752"/>
            <a:chOff x="-1188643" y="5636031"/>
            <a:chExt cx="911886" cy="363752"/>
          </a:xfrm>
        </p:grpSpPr>
        <p:pic>
          <p:nvPicPr>
            <p:cNvPr id="59" name="Picture 2"/>
            <p:cNvPicPr>
              <a:picLocks noChangeAspect="1" noChangeArrowheads="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7" y="5368603"/>
              <a:ext cx="350474" cy="91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88643" y="5636031"/>
              <a:ext cx="911886" cy="338554"/>
            </a:xfrm>
            <a:prstGeom prst="rect">
              <a:avLst/>
            </a:prstGeom>
            <a:noFill/>
          </p:spPr>
          <p:txBody>
            <a:bodyPr wrap="square" rtlCol="0">
              <a:spAutoFit/>
            </a:bodyPr>
            <a:lstStyle/>
            <a:p>
              <a:pPr algn="ctr"/>
              <a:r>
                <a:rPr lang="en-GB" sz="1600" b="1" dirty="0" smtClean="0">
                  <a:solidFill>
                    <a:srgbClr val="00B0F0"/>
                  </a:solidFill>
                </a:rPr>
                <a:t>Woman</a:t>
              </a:r>
              <a:endParaRPr lang="en-GB" sz="1600" b="1" dirty="0">
                <a:solidFill>
                  <a:srgbClr val="00B0F0"/>
                </a:solidFill>
              </a:endParaRPr>
            </a:p>
          </p:txBody>
        </p:sp>
      </p:grpSp>
      <p:grpSp>
        <p:nvGrpSpPr>
          <p:cNvPr id="8" name="Group 7"/>
          <p:cNvGrpSpPr/>
          <p:nvPr/>
        </p:nvGrpSpPr>
        <p:grpSpPr>
          <a:xfrm>
            <a:off x="4462821" y="188640"/>
            <a:ext cx="4660334" cy="4510744"/>
            <a:chOff x="2197100" y="980728"/>
            <a:chExt cx="4660334" cy="4510744"/>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350" t="10658" r="24955" b="41950"/>
            <a:stretch/>
          </p:blipFill>
          <p:spPr bwMode="auto">
            <a:xfrm>
              <a:off x="2204369" y="1935758"/>
              <a:ext cx="4635500" cy="270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350" t="54853" r="24955" b="29271"/>
            <a:stretch/>
          </p:blipFill>
          <p:spPr bwMode="auto">
            <a:xfrm>
              <a:off x="2221934" y="4584191"/>
              <a:ext cx="4635500" cy="90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350" t="22405" r="24955" b="58962"/>
            <a:stretch/>
          </p:blipFill>
          <p:spPr bwMode="auto">
            <a:xfrm>
              <a:off x="2197100" y="980728"/>
              <a:ext cx="4635500" cy="106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Slide Number Placeholder 8"/>
          <p:cNvSpPr>
            <a:spLocks noGrp="1"/>
          </p:cNvSpPr>
          <p:nvPr>
            <p:ph type="sldNum" sz="quarter" idx="12"/>
          </p:nvPr>
        </p:nvSpPr>
        <p:spPr>
          <a:xfrm>
            <a:off x="6564756" y="6525046"/>
            <a:ext cx="2133600" cy="365125"/>
          </a:xfrm>
        </p:spPr>
        <p:txBody>
          <a:bodyPr/>
          <a:lstStyle/>
          <a:p>
            <a:fld id="{E03270F7-A444-4323-8500-EEB0C563AEED}" type="slidenum">
              <a:rPr lang="en-GB" b="1" smtClean="0"/>
              <a:t>12</a:t>
            </a:fld>
            <a:endParaRPr lang="en-GB" b="1" dirty="0"/>
          </a:p>
        </p:txBody>
      </p:sp>
      <p:sp>
        <p:nvSpPr>
          <p:cNvPr id="2" name="Rectangle 1"/>
          <p:cNvSpPr/>
          <p:nvPr/>
        </p:nvSpPr>
        <p:spPr>
          <a:xfrm>
            <a:off x="74285" y="1270085"/>
            <a:ext cx="4313462" cy="3354765"/>
          </a:xfrm>
          <a:prstGeom prst="rect">
            <a:avLst/>
          </a:prstGeom>
        </p:spPr>
        <p:txBody>
          <a:bodyPr wrap="square">
            <a:spAutoFit/>
          </a:bodyPr>
          <a:lstStyle/>
          <a:p>
            <a:endParaRPr lang="en-GB" sz="800" dirty="0" smtClean="0"/>
          </a:p>
          <a:p>
            <a:r>
              <a:rPr lang="en-GB" dirty="0" smtClean="0"/>
              <a:t>And </a:t>
            </a:r>
            <a:r>
              <a:rPr lang="en-GB" b="1" u="sng" dirty="0"/>
              <a:t>for you a half of what your wives leave, if they have no children</a:t>
            </a:r>
            <a:r>
              <a:rPr lang="en-GB" b="1" dirty="0"/>
              <a:t>; </a:t>
            </a:r>
            <a:endParaRPr lang="en-GB" b="1" dirty="0" smtClean="0"/>
          </a:p>
          <a:p>
            <a:endParaRPr lang="en-GB" sz="800" b="1" dirty="0" smtClean="0"/>
          </a:p>
          <a:p>
            <a:r>
              <a:rPr lang="en-GB" b="1" dirty="0" smtClean="0"/>
              <a:t>but </a:t>
            </a:r>
            <a:r>
              <a:rPr lang="en-GB" b="1" u="sng" dirty="0"/>
              <a:t>if they </a:t>
            </a:r>
            <a:r>
              <a:rPr lang="en-GB" b="1" u="sng" dirty="0" smtClean="0"/>
              <a:t>have children</a:t>
            </a:r>
            <a:r>
              <a:rPr lang="en-GB" b="1" u="sng" dirty="0"/>
              <a:t>, then for you of what they leave a fourth, </a:t>
            </a:r>
            <a:r>
              <a:rPr lang="en-GB" b="1" i="1" u="sng" dirty="0">
                <a:solidFill>
                  <a:srgbClr val="FF0000"/>
                </a:solidFill>
              </a:rPr>
              <a:t>after any bequest they may bequeath, </a:t>
            </a:r>
            <a:r>
              <a:rPr lang="en-GB" b="1" i="1" u="sng" dirty="0" smtClean="0">
                <a:solidFill>
                  <a:srgbClr val="FF0000"/>
                </a:solidFill>
              </a:rPr>
              <a:t>or any </a:t>
            </a:r>
            <a:r>
              <a:rPr lang="en-GB" b="1" i="1" u="sng" dirty="0">
                <a:solidFill>
                  <a:srgbClr val="FF0000"/>
                </a:solidFill>
              </a:rPr>
              <a:t>debt</a:t>
            </a:r>
            <a:r>
              <a:rPr lang="en-GB" b="1" i="1" dirty="0">
                <a:solidFill>
                  <a:srgbClr val="FF0000"/>
                </a:solidFill>
              </a:rPr>
              <a:t>. </a:t>
            </a:r>
            <a:endParaRPr lang="en-GB" b="1" i="1" dirty="0" smtClean="0">
              <a:solidFill>
                <a:srgbClr val="FF0000"/>
              </a:solidFill>
            </a:endParaRPr>
          </a:p>
          <a:p>
            <a:endParaRPr lang="en-GB" sz="800" b="1" dirty="0" smtClean="0"/>
          </a:p>
          <a:p>
            <a:r>
              <a:rPr lang="en-GB" b="1" dirty="0" smtClean="0"/>
              <a:t>And </a:t>
            </a:r>
            <a:r>
              <a:rPr lang="en-GB" b="1" u="sng" dirty="0"/>
              <a:t>for them a fourth of what you leave, if you have no children</a:t>
            </a:r>
            <a:r>
              <a:rPr lang="en-GB" b="1" dirty="0"/>
              <a:t>; </a:t>
            </a:r>
            <a:endParaRPr lang="en-GB" b="1" dirty="0" smtClean="0"/>
          </a:p>
          <a:p>
            <a:endParaRPr lang="en-GB" sz="800" b="1" u="sng" dirty="0" smtClean="0"/>
          </a:p>
          <a:p>
            <a:r>
              <a:rPr lang="en-GB" b="1" u="sng" dirty="0" smtClean="0"/>
              <a:t>but </a:t>
            </a:r>
            <a:r>
              <a:rPr lang="en-GB" b="1" u="sng" dirty="0"/>
              <a:t>if you </a:t>
            </a:r>
            <a:r>
              <a:rPr lang="en-GB" b="1" u="sng" dirty="0" smtClean="0"/>
              <a:t>have children</a:t>
            </a:r>
            <a:r>
              <a:rPr lang="en-GB" b="1" u="sng" dirty="0"/>
              <a:t>, then for them of what you leave an eighth,</a:t>
            </a:r>
            <a:r>
              <a:rPr lang="en-GB" b="1" dirty="0"/>
              <a:t> </a:t>
            </a:r>
            <a:r>
              <a:rPr lang="en-GB" b="1" i="1" u="sng" dirty="0">
                <a:solidFill>
                  <a:srgbClr val="FF0000"/>
                </a:solidFill>
              </a:rPr>
              <a:t>after any bequest you may bequeath, </a:t>
            </a:r>
            <a:r>
              <a:rPr lang="en-GB" b="1" i="1" u="sng" dirty="0" smtClean="0">
                <a:solidFill>
                  <a:srgbClr val="FF0000"/>
                </a:solidFill>
              </a:rPr>
              <a:t>or any </a:t>
            </a:r>
            <a:r>
              <a:rPr lang="en-GB" b="1" i="1" u="sng" dirty="0">
                <a:solidFill>
                  <a:srgbClr val="FF0000"/>
                </a:solidFill>
              </a:rPr>
              <a:t>debt</a:t>
            </a:r>
            <a:r>
              <a:rPr lang="en-GB" b="1" i="1" dirty="0" smtClean="0">
                <a:solidFill>
                  <a:srgbClr val="FF0000"/>
                </a:solidFill>
              </a:rPr>
              <a:t>.</a:t>
            </a:r>
            <a:r>
              <a:rPr lang="en-GB" b="1" i="1" dirty="0">
                <a:solidFill>
                  <a:srgbClr val="FF0000"/>
                </a:solidFill>
              </a:rPr>
              <a:t> </a:t>
            </a:r>
            <a:endParaRPr lang="en-GB" sz="800" i="1" u="sng" dirty="0" smtClean="0">
              <a:solidFill>
                <a:srgbClr val="FF0000"/>
              </a:solidFill>
            </a:endParaRPr>
          </a:p>
        </p:txBody>
      </p:sp>
      <p:sp>
        <p:nvSpPr>
          <p:cNvPr id="10" name="TextBox 9"/>
          <p:cNvSpPr txBox="1"/>
          <p:nvPr/>
        </p:nvSpPr>
        <p:spPr>
          <a:xfrm>
            <a:off x="42843" y="613018"/>
            <a:ext cx="4419977" cy="677108"/>
          </a:xfrm>
          <a:prstGeom prst="rect">
            <a:avLst/>
          </a:prstGeom>
          <a:solidFill>
            <a:srgbClr val="FFFF00"/>
          </a:solidFill>
          <a:ln>
            <a:solidFill>
              <a:schemeClr val="tx1"/>
            </a:solidFill>
          </a:ln>
        </p:spPr>
        <p:txBody>
          <a:bodyPr wrap="square" rtlCol="0">
            <a:spAutoFit/>
          </a:bodyPr>
          <a:lstStyle/>
          <a:p>
            <a:r>
              <a:rPr lang="en-GB" sz="1900" b="1" dirty="0" smtClean="0"/>
              <a:t>3C. Basic and Compound Spouses, Children and Parents Inheritance Shares </a:t>
            </a:r>
            <a:endParaRPr lang="en-GB" sz="1900" b="1" dirty="0"/>
          </a:p>
        </p:txBody>
      </p:sp>
      <p:grpSp>
        <p:nvGrpSpPr>
          <p:cNvPr id="3" name="Group 2"/>
          <p:cNvGrpSpPr/>
          <p:nvPr/>
        </p:nvGrpSpPr>
        <p:grpSpPr>
          <a:xfrm>
            <a:off x="113610" y="5211585"/>
            <a:ext cx="1965220" cy="1265060"/>
            <a:chOff x="4170677" y="4641899"/>
            <a:chExt cx="1965220" cy="1265060"/>
          </a:xfrm>
          <a:effectLst>
            <a:outerShdw blurRad="50800" dist="38100" dir="2700000" algn="tl" rotWithShape="0">
              <a:prstClr val="black">
                <a:alpha val="40000"/>
              </a:prstClr>
            </a:outerShdw>
          </a:effectLst>
        </p:grpSpPr>
        <p:grpSp>
          <p:nvGrpSpPr>
            <p:cNvPr id="12" name="Group 11"/>
            <p:cNvGrpSpPr/>
            <p:nvPr/>
          </p:nvGrpSpPr>
          <p:grpSpPr>
            <a:xfrm>
              <a:off x="4170677" y="4641899"/>
              <a:ext cx="1965220" cy="1265060"/>
              <a:chOff x="232713" y="4638553"/>
              <a:chExt cx="1965220" cy="1265060"/>
            </a:xfrm>
          </p:grpSpPr>
          <p:sp>
            <p:nvSpPr>
              <p:cNvPr id="16" name="TextBox 15"/>
              <p:cNvSpPr txBox="1"/>
              <p:nvPr/>
            </p:nvSpPr>
            <p:spPr>
              <a:xfrm>
                <a:off x="232713" y="4638553"/>
                <a:ext cx="841620" cy="615553"/>
              </a:xfrm>
              <a:prstGeom prst="rect">
                <a:avLst/>
              </a:prstGeom>
              <a:solidFill>
                <a:srgbClr val="FFFF00"/>
              </a:solidFill>
              <a:ln>
                <a:solidFill>
                  <a:schemeClr val="tx1"/>
                </a:solidFill>
              </a:ln>
            </p:spPr>
            <p:txBody>
              <a:bodyPr wrap="square" rtlCol="0">
                <a:spAutoFit/>
              </a:bodyPr>
              <a:lstStyle/>
              <a:p>
                <a:pPr algn="ctr"/>
                <a:r>
                  <a:rPr lang="en-GB" sz="1600" b="1" dirty="0" smtClean="0"/>
                  <a:t>Mother(</a:t>
                </a:r>
                <a:r>
                  <a:rPr lang="en-GB" b="1" dirty="0" smtClean="0"/>
                  <a:t>1/6)</a:t>
                </a:r>
                <a:endParaRPr lang="en-GB" b="1" dirty="0"/>
              </a:p>
            </p:txBody>
          </p:sp>
          <p:sp>
            <p:nvSpPr>
              <p:cNvPr id="15" name="TextBox 14"/>
              <p:cNvSpPr txBox="1"/>
              <p:nvPr/>
            </p:nvSpPr>
            <p:spPr>
              <a:xfrm>
                <a:off x="1402930" y="5257282"/>
                <a:ext cx="795003" cy="646331"/>
              </a:xfrm>
              <a:prstGeom prst="rect">
                <a:avLst/>
              </a:prstGeom>
              <a:solidFill>
                <a:srgbClr val="FFFF00"/>
              </a:solidFill>
              <a:ln>
                <a:solidFill>
                  <a:schemeClr val="tx1"/>
                </a:solidFill>
              </a:ln>
            </p:spPr>
            <p:txBody>
              <a:bodyPr wrap="square" rtlCol="0">
                <a:spAutoFit/>
              </a:bodyPr>
              <a:lstStyle/>
              <a:p>
                <a:pPr algn="ctr"/>
                <a:r>
                  <a:rPr lang="en-GB" b="1" dirty="0" smtClean="0"/>
                  <a:t>Husb. (3/6)</a:t>
                </a:r>
                <a:endParaRPr lang="en-GB" dirty="0"/>
              </a:p>
            </p:txBody>
          </p:sp>
        </p:grpSp>
        <p:sp>
          <p:nvSpPr>
            <p:cNvPr id="22" name="TextBox 21"/>
            <p:cNvSpPr txBox="1"/>
            <p:nvPr/>
          </p:nvSpPr>
          <p:spPr>
            <a:xfrm>
              <a:off x="5012297" y="4641899"/>
              <a:ext cx="841620" cy="615553"/>
            </a:xfrm>
            <a:prstGeom prst="rect">
              <a:avLst/>
            </a:prstGeom>
            <a:solidFill>
              <a:srgbClr val="FFFF00"/>
            </a:solidFill>
            <a:ln>
              <a:solidFill>
                <a:schemeClr val="tx1"/>
              </a:solidFill>
            </a:ln>
          </p:spPr>
          <p:txBody>
            <a:bodyPr wrap="square" rtlCol="0">
              <a:spAutoFit/>
            </a:bodyPr>
            <a:lstStyle/>
            <a:p>
              <a:pPr algn="ctr"/>
              <a:r>
                <a:rPr lang="en-GB" sz="1700" b="1" dirty="0" smtClean="0"/>
                <a:t>Father</a:t>
              </a:r>
            </a:p>
            <a:p>
              <a:pPr algn="ctr"/>
              <a:r>
                <a:rPr lang="en-GB" sz="1700" b="1" dirty="0" smtClean="0"/>
                <a:t>(2/6)</a:t>
              </a:r>
              <a:endParaRPr lang="en-GB" sz="1700" b="1" dirty="0"/>
            </a:p>
          </p:txBody>
        </p:sp>
      </p:grpSp>
      <p:sp>
        <p:nvSpPr>
          <p:cNvPr id="23" name="Rectangle 22"/>
          <p:cNvSpPr/>
          <p:nvPr/>
        </p:nvSpPr>
        <p:spPr>
          <a:xfrm>
            <a:off x="718454" y="-94868"/>
            <a:ext cx="3025124" cy="70788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92</a:t>
            </a:r>
            <a:r>
              <a:rPr lang="en-US"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nd</a:t>
            </a:r>
            <a:r>
              <a:rPr lang="en-US" sz="4000"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Surah 4: 12</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grpSp>
        <p:nvGrpSpPr>
          <p:cNvPr id="24" name="Group 23"/>
          <p:cNvGrpSpPr/>
          <p:nvPr/>
        </p:nvGrpSpPr>
        <p:grpSpPr>
          <a:xfrm>
            <a:off x="4504762" y="5199564"/>
            <a:ext cx="1952111" cy="1246304"/>
            <a:chOff x="4170677" y="4641899"/>
            <a:chExt cx="1952111" cy="1246304"/>
          </a:xfrm>
          <a:effectLst>
            <a:outerShdw blurRad="50800" dist="38100" dir="2700000" algn="tl" rotWithShape="0">
              <a:prstClr val="black">
                <a:alpha val="40000"/>
              </a:prstClr>
            </a:outerShdw>
          </a:effectLst>
        </p:grpSpPr>
        <p:grpSp>
          <p:nvGrpSpPr>
            <p:cNvPr id="25" name="Group 24"/>
            <p:cNvGrpSpPr/>
            <p:nvPr/>
          </p:nvGrpSpPr>
          <p:grpSpPr>
            <a:xfrm>
              <a:off x="4170677" y="4641899"/>
              <a:ext cx="1952111" cy="1246304"/>
              <a:chOff x="232713" y="4638553"/>
              <a:chExt cx="1952111" cy="1246304"/>
            </a:xfrm>
          </p:grpSpPr>
          <p:sp>
            <p:nvSpPr>
              <p:cNvPr id="28" name="TextBox 27"/>
              <p:cNvSpPr txBox="1"/>
              <p:nvPr/>
            </p:nvSpPr>
            <p:spPr>
              <a:xfrm>
                <a:off x="232713" y="4638553"/>
                <a:ext cx="841620" cy="615553"/>
              </a:xfrm>
              <a:prstGeom prst="rect">
                <a:avLst/>
              </a:prstGeom>
              <a:solidFill>
                <a:srgbClr val="FFFF00"/>
              </a:solidFill>
              <a:ln>
                <a:solidFill>
                  <a:schemeClr val="tx1"/>
                </a:solidFill>
              </a:ln>
            </p:spPr>
            <p:txBody>
              <a:bodyPr wrap="square" rtlCol="0">
                <a:spAutoFit/>
              </a:bodyPr>
              <a:lstStyle/>
              <a:p>
                <a:pPr algn="ctr"/>
                <a:r>
                  <a:rPr lang="en-GB" sz="1600" b="1" dirty="0" smtClean="0"/>
                  <a:t>Mother(1.5</a:t>
                </a:r>
                <a:r>
                  <a:rPr lang="en-GB" b="1" dirty="0" smtClean="0"/>
                  <a:t>/6)</a:t>
                </a:r>
                <a:endParaRPr lang="en-GB" b="1" dirty="0"/>
              </a:p>
            </p:txBody>
          </p:sp>
          <p:sp>
            <p:nvSpPr>
              <p:cNvPr id="27" name="TextBox 26"/>
              <p:cNvSpPr txBox="1"/>
              <p:nvPr/>
            </p:nvSpPr>
            <p:spPr>
              <a:xfrm>
                <a:off x="1464744" y="5238526"/>
                <a:ext cx="720080" cy="646331"/>
              </a:xfrm>
              <a:prstGeom prst="rect">
                <a:avLst/>
              </a:prstGeom>
              <a:solidFill>
                <a:srgbClr val="FFFF00"/>
              </a:solidFill>
              <a:ln>
                <a:solidFill>
                  <a:schemeClr val="tx1"/>
                </a:solidFill>
              </a:ln>
            </p:spPr>
            <p:txBody>
              <a:bodyPr wrap="square" rtlCol="0">
                <a:spAutoFit/>
              </a:bodyPr>
              <a:lstStyle/>
              <a:p>
                <a:pPr algn="ctr"/>
                <a:r>
                  <a:rPr lang="en-GB" b="1" dirty="0" smtClean="0">
                    <a:solidFill>
                      <a:srgbClr val="0070C0"/>
                    </a:solidFill>
                  </a:rPr>
                  <a:t>Wife 1.5/6</a:t>
                </a:r>
                <a:endParaRPr lang="en-GB" b="1" dirty="0">
                  <a:solidFill>
                    <a:srgbClr val="0070C0"/>
                  </a:solidFill>
                </a:endParaRPr>
              </a:p>
            </p:txBody>
          </p:sp>
        </p:grpSp>
        <p:sp>
          <p:nvSpPr>
            <p:cNvPr id="26" name="TextBox 25"/>
            <p:cNvSpPr txBox="1"/>
            <p:nvPr/>
          </p:nvSpPr>
          <p:spPr>
            <a:xfrm>
              <a:off x="5012297" y="4641899"/>
              <a:ext cx="841620" cy="615553"/>
            </a:xfrm>
            <a:prstGeom prst="rect">
              <a:avLst/>
            </a:prstGeom>
            <a:solidFill>
              <a:srgbClr val="FFFF00"/>
            </a:solidFill>
            <a:ln>
              <a:solidFill>
                <a:schemeClr val="tx1"/>
              </a:solidFill>
            </a:ln>
          </p:spPr>
          <p:txBody>
            <a:bodyPr wrap="square" rtlCol="0">
              <a:spAutoFit/>
            </a:bodyPr>
            <a:lstStyle/>
            <a:p>
              <a:pPr algn="ctr"/>
              <a:r>
                <a:rPr lang="en-GB" sz="1700" b="1" dirty="0" smtClean="0"/>
                <a:t>Father</a:t>
              </a:r>
            </a:p>
            <a:p>
              <a:pPr algn="ctr"/>
              <a:r>
                <a:rPr lang="en-GB" sz="1700" b="1" dirty="0" smtClean="0"/>
                <a:t>(3/6)</a:t>
              </a:r>
              <a:endParaRPr lang="en-GB" sz="1700" b="1" dirty="0"/>
            </a:p>
          </p:txBody>
        </p:sp>
      </p:grpSp>
      <p:sp>
        <p:nvSpPr>
          <p:cNvPr id="11" name="Down Arrow 10"/>
          <p:cNvSpPr/>
          <p:nvPr/>
        </p:nvSpPr>
        <p:spPr>
          <a:xfrm>
            <a:off x="7433951" y="2930327"/>
            <a:ext cx="278587" cy="212342"/>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p:cNvSpPr/>
          <p:nvPr/>
        </p:nvSpPr>
        <p:spPr>
          <a:xfrm>
            <a:off x="4512319" y="137004"/>
            <a:ext cx="4536503" cy="45881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6556157" y="5764225"/>
            <a:ext cx="2456106" cy="943384"/>
            <a:chOff x="6578782" y="5617608"/>
            <a:chExt cx="2456106" cy="943384"/>
          </a:xfrm>
        </p:grpSpPr>
        <p:grpSp>
          <p:nvGrpSpPr>
            <p:cNvPr id="6" name="Group 5"/>
            <p:cNvGrpSpPr/>
            <p:nvPr/>
          </p:nvGrpSpPr>
          <p:grpSpPr>
            <a:xfrm>
              <a:off x="7442372" y="5617608"/>
              <a:ext cx="1592516" cy="943384"/>
              <a:chOff x="7504976" y="5597953"/>
              <a:chExt cx="1592516" cy="943384"/>
            </a:xfrm>
          </p:grpSpPr>
          <p:sp>
            <p:nvSpPr>
              <p:cNvPr id="34" name="TextBox 33"/>
              <p:cNvSpPr txBox="1"/>
              <p:nvPr/>
            </p:nvSpPr>
            <p:spPr>
              <a:xfrm>
                <a:off x="8278416" y="5597953"/>
                <a:ext cx="819076" cy="58477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dirty="0" smtClean="0">
                    <a:solidFill>
                      <a:srgbClr val="0070C0"/>
                    </a:solidFill>
                  </a:rPr>
                  <a:t>Wife  0.75/6</a:t>
                </a:r>
                <a:endParaRPr lang="en-GB" sz="1600" b="1" dirty="0">
                  <a:solidFill>
                    <a:srgbClr val="0070C0"/>
                  </a:solidFill>
                </a:endParaRPr>
              </a:p>
            </p:txBody>
          </p:sp>
          <p:sp>
            <p:nvSpPr>
              <p:cNvPr id="37" name="TextBox 36"/>
              <p:cNvSpPr txBox="1"/>
              <p:nvPr/>
            </p:nvSpPr>
            <p:spPr>
              <a:xfrm>
                <a:off x="7504976" y="5956562"/>
                <a:ext cx="765950" cy="584775"/>
              </a:xfrm>
              <a:prstGeom prst="rect">
                <a:avLst/>
              </a:prstGeom>
              <a:solidFill>
                <a:srgbClr val="FFFF00"/>
              </a:solidFill>
              <a:ln>
                <a:solidFill>
                  <a:schemeClr val="tx1"/>
                </a:solidFill>
              </a:ln>
            </p:spPr>
            <p:txBody>
              <a:bodyPr wrap="square" rtlCol="0">
                <a:spAutoFit/>
              </a:bodyPr>
              <a:lstStyle/>
              <a:p>
                <a:pPr algn="r"/>
                <a:r>
                  <a:rPr lang="en-GB" sz="1600" b="1" dirty="0" smtClean="0"/>
                  <a:t>Dau.</a:t>
                </a:r>
              </a:p>
              <a:p>
                <a:pPr algn="r"/>
                <a:r>
                  <a:rPr lang="en-GB" sz="1600" b="1" dirty="0" smtClean="0"/>
                  <a:t>1.75/6</a:t>
                </a:r>
                <a:endParaRPr lang="en-GB" b="1" dirty="0"/>
              </a:p>
            </p:txBody>
          </p:sp>
        </p:grpSp>
        <p:sp>
          <p:nvSpPr>
            <p:cNvPr id="39" name="TextBox 38"/>
            <p:cNvSpPr txBox="1"/>
            <p:nvPr/>
          </p:nvSpPr>
          <p:spPr>
            <a:xfrm>
              <a:off x="6578782" y="5976217"/>
              <a:ext cx="854148" cy="584775"/>
            </a:xfrm>
            <a:prstGeom prst="rect">
              <a:avLst/>
            </a:prstGeom>
            <a:solidFill>
              <a:srgbClr val="FFFF00"/>
            </a:solidFill>
            <a:ln>
              <a:solidFill>
                <a:schemeClr val="tx1"/>
              </a:solidFill>
            </a:ln>
          </p:spPr>
          <p:txBody>
            <a:bodyPr wrap="square" rtlCol="0">
              <a:spAutoFit/>
            </a:bodyPr>
            <a:lstStyle/>
            <a:p>
              <a:pPr algn="ctr"/>
              <a:r>
                <a:rPr lang="en-GB" sz="1600" b="1" dirty="0" smtClean="0"/>
                <a:t>Son</a:t>
              </a:r>
            </a:p>
            <a:p>
              <a:pPr algn="ctr"/>
              <a:r>
                <a:rPr lang="en-GB" sz="1600" b="1" dirty="0" smtClean="0"/>
                <a:t>3.5/6</a:t>
              </a:r>
              <a:endParaRPr lang="en-GB" b="1" dirty="0"/>
            </a:p>
          </p:txBody>
        </p:sp>
      </p:grpSp>
      <p:grpSp>
        <p:nvGrpSpPr>
          <p:cNvPr id="17" name="Group 16"/>
          <p:cNvGrpSpPr/>
          <p:nvPr/>
        </p:nvGrpSpPr>
        <p:grpSpPr>
          <a:xfrm>
            <a:off x="2189620" y="5815117"/>
            <a:ext cx="2240868" cy="895030"/>
            <a:chOff x="21491" y="5454812"/>
            <a:chExt cx="2240868" cy="895030"/>
          </a:xfrm>
          <a:effectLst>
            <a:outerShdw blurRad="50800" dist="38100" dir="2700000" algn="tl" rotWithShape="0">
              <a:prstClr val="black">
                <a:alpha val="40000"/>
              </a:prstClr>
            </a:outerShdw>
          </a:effectLst>
        </p:grpSpPr>
        <p:sp>
          <p:nvSpPr>
            <p:cNvPr id="19" name="TextBox 18"/>
            <p:cNvSpPr txBox="1"/>
            <p:nvPr/>
          </p:nvSpPr>
          <p:spPr>
            <a:xfrm>
              <a:off x="731112" y="5793175"/>
              <a:ext cx="733632" cy="553998"/>
            </a:xfrm>
            <a:prstGeom prst="rect">
              <a:avLst/>
            </a:prstGeom>
            <a:solidFill>
              <a:srgbClr val="FFFF00"/>
            </a:solidFill>
            <a:ln>
              <a:solidFill>
                <a:schemeClr val="tx1"/>
              </a:solidFill>
            </a:ln>
          </p:spPr>
          <p:txBody>
            <a:bodyPr wrap="square" rtlCol="0">
              <a:spAutoFit/>
            </a:bodyPr>
            <a:lstStyle/>
            <a:p>
              <a:pPr algn="ctr"/>
              <a:r>
                <a:rPr lang="en-GB" sz="1600" b="1" dirty="0" smtClean="0"/>
                <a:t>Dau.</a:t>
              </a:r>
            </a:p>
            <a:p>
              <a:pPr algn="ctr"/>
              <a:r>
                <a:rPr lang="en-GB" sz="1400" b="1" dirty="0" smtClean="0"/>
                <a:t>1.5/6</a:t>
              </a:r>
              <a:endParaRPr lang="en-GB" sz="1400" b="1" dirty="0"/>
            </a:p>
          </p:txBody>
        </p:sp>
        <p:sp>
          <p:nvSpPr>
            <p:cNvPr id="20" name="TextBox 19"/>
            <p:cNvSpPr txBox="1"/>
            <p:nvPr/>
          </p:nvSpPr>
          <p:spPr>
            <a:xfrm>
              <a:off x="1470577" y="5454812"/>
              <a:ext cx="791782" cy="584775"/>
            </a:xfrm>
            <a:prstGeom prst="rect">
              <a:avLst/>
            </a:prstGeom>
            <a:solidFill>
              <a:srgbClr val="FFFF00"/>
            </a:solidFill>
            <a:ln>
              <a:solidFill>
                <a:schemeClr val="tx1"/>
              </a:solidFill>
            </a:ln>
          </p:spPr>
          <p:txBody>
            <a:bodyPr wrap="square" rtlCol="0">
              <a:spAutoFit/>
            </a:bodyPr>
            <a:lstStyle/>
            <a:p>
              <a:pPr algn="ctr"/>
              <a:r>
                <a:rPr lang="en-GB" sz="1600" b="1" dirty="0" smtClean="0"/>
                <a:t>Husb. (1.5/6)</a:t>
              </a:r>
              <a:endParaRPr lang="en-GB" sz="1600" b="1" dirty="0"/>
            </a:p>
          </p:txBody>
        </p:sp>
        <p:sp>
          <p:nvSpPr>
            <p:cNvPr id="21" name="TextBox 20"/>
            <p:cNvSpPr txBox="1"/>
            <p:nvPr/>
          </p:nvSpPr>
          <p:spPr>
            <a:xfrm>
              <a:off x="21491" y="5795844"/>
              <a:ext cx="709622" cy="553998"/>
            </a:xfrm>
            <a:prstGeom prst="rect">
              <a:avLst/>
            </a:prstGeom>
            <a:solidFill>
              <a:srgbClr val="FFFF00"/>
            </a:solidFill>
            <a:ln>
              <a:solidFill>
                <a:schemeClr val="tx1"/>
              </a:solidFill>
            </a:ln>
          </p:spPr>
          <p:txBody>
            <a:bodyPr wrap="square" rtlCol="0">
              <a:spAutoFit/>
            </a:bodyPr>
            <a:lstStyle/>
            <a:p>
              <a:pPr algn="ctr"/>
              <a:r>
                <a:rPr lang="en-GB" sz="1600" b="1" dirty="0" smtClean="0"/>
                <a:t>Son</a:t>
              </a:r>
            </a:p>
            <a:p>
              <a:pPr algn="ctr"/>
              <a:r>
                <a:rPr lang="en-GB" sz="1400" b="1" dirty="0" smtClean="0"/>
                <a:t>3/6</a:t>
              </a:r>
              <a:endParaRPr lang="en-GB" sz="1400" b="1" dirty="0"/>
            </a:p>
          </p:txBody>
        </p:sp>
      </p:grpSp>
      <p:sp>
        <p:nvSpPr>
          <p:cNvPr id="42" name="TextBox 41"/>
          <p:cNvSpPr txBox="1"/>
          <p:nvPr/>
        </p:nvSpPr>
        <p:spPr>
          <a:xfrm>
            <a:off x="74286" y="4780285"/>
            <a:ext cx="4356202" cy="369332"/>
          </a:xfrm>
          <a:prstGeom prst="rect">
            <a:avLst/>
          </a:prstGeom>
          <a:solidFill>
            <a:srgbClr val="FF0000"/>
          </a:solidFill>
          <a:ln>
            <a:solidFill>
              <a:schemeClr val="tx1"/>
            </a:solidFill>
          </a:ln>
        </p:spPr>
        <p:txBody>
          <a:bodyPr wrap="square" rtlCol="0">
            <a:spAutoFit/>
          </a:bodyPr>
          <a:lstStyle/>
          <a:p>
            <a:r>
              <a:rPr lang="en-GB" b="1" i="1" dirty="0" smtClean="0">
                <a:solidFill>
                  <a:srgbClr val="FFFF00"/>
                </a:solidFill>
              </a:rPr>
              <a:t>INHERITANCE =Estate-(Debts + Bequests) </a:t>
            </a:r>
            <a:endParaRPr lang="en-GB" b="1" i="1" dirty="0">
              <a:solidFill>
                <a:srgbClr val="FFFF00"/>
              </a:solidFill>
            </a:endParaRPr>
          </a:p>
        </p:txBody>
      </p:sp>
      <p:sp>
        <p:nvSpPr>
          <p:cNvPr id="44" name="TextBox 43"/>
          <p:cNvSpPr txBox="1"/>
          <p:nvPr/>
        </p:nvSpPr>
        <p:spPr>
          <a:xfrm>
            <a:off x="4504762" y="4780285"/>
            <a:ext cx="4555523" cy="369332"/>
          </a:xfrm>
          <a:prstGeom prst="rect">
            <a:avLst/>
          </a:prstGeom>
          <a:solidFill>
            <a:srgbClr val="FF0000"/>
          </a:solidFill>
          <a:ln>
            <a:solidFill>
              <a:schemeClr val="tx1"/>
            </a:solidFill>
          </a:ln>
        </p:spPr>
        <p:txBody>
          <a:bodyPr wrap="square" rtlCol="0">
            <a:spAutoFit/>
          </a:bodyPr>
          <a:lstStyle/>
          <a:p>
            <a:pPr algn="r"/>
            <a:r>
              <a:rPr lang="en-GB" b="1" i="1" dirty="0" smtClean="0">
                <a:solidFill>
                  <a:srgbClr val="FFFF00"/>
                </a:solidFill>
              </a:rPr>
              <a:t>INHERITANCE =Estate-(Debts + Bequests) </a:t>
            </a:r>
            <a:endParaRPr lang="en-GB" b="1" i="1" dirty="0">
              <a:solidFill>
                <a:srgbClr val="FFFF00"/>
              </a:solidFill>
            </a:endParaRPr>
          </a:p>
        </p:txBody>
      </p:sp>
      <p:sp>
        <p:nvSpPr>
          <p:cNvPr id="43" name="TextBox 42"/>
          <p:cNvSpPr txBox="1"/>
          <p:nvPr/>
        </p:nvSpPr>
        <p:spPr>
          <a:xfrm>
            <a:off x="314502" y="6122702"/>
            <a:ext cx="949041"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  </a:t>
            </a:r>
            <a:r>
              <a:rPr lang="en-GB" b="1" i="1" u="sng" dirty="0" smtClean="0"/>
              <a:t>Ejmaa'</a:t>
            </a:r>
            <a:r>
              <a:rPr lang="en-GB" b="1" dirty="0" smtClean="0"/>
              <a:t> </a:t>
            </a:r>
            <a:endParaRPr lang="en-GB" b="1" dirty="0"/>
          </a:p>
        </p:txBody>
      </p:sp>
      <p:sp>
        <p:nvSpPr>
          <p:cNvPr id="45" name="TextBox 44"/>
          <p:cNvSpPr txBox="1"/>
          <p:nvPr/>
        </p:nvSpPr>
        <p:spPr>
          <a:xfrm>
            <a:off x="3453849" y="6345444"/>
            <a:ext cx="97663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  </a:t>
            </a:r>
            <a:r>
              <a:rPr lang="en-GB" b="1" i="1" u="sng" dirty="0" smtClean="0"/>
              <a:t>Ejmaa'</a:t>
            </a:r>
            <a:r>
              <a:rPr lang="en-GB" b="1" dirty="0" smtClean="0"/>
              <a:t> </a:t>
            </a:r>
            <a:endParaRPr lang="en-GB" b="1" dirty="0"/>
          </a:p>
        </p:txBody>
      </p:sp>
      <p:sp>
        <p:nvSpPr>
          <p:cNvPr id="46" name="TextBox 45"/>
          <p:cNvSpPr txBox="1"/>
          <p:nvPr/>
        </p:nvSpPr>
        <p:spPr>
          <a:xfrm>
            <a:off x="4760195" y="6133123"/>
            <a:ext cx="974724"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  </a:t>
            </a:r>
            <a:r>
              <a:rPr lang="en-GB" b="1" i="1" u="sng" dirty="0" smtClean="0"/>
              <a:t>Ejmaa'</a:t>
            </a:r>
            <a:r>
              <a:rPr lang="en-GB" b="1" dirty="0" smtClean="0"/>
              <a:t>     </a:t>
            </a:r>
            <a:endParaRPr lang="en-GB" b="1" dirty="0"/>
          </a:p>
        </p:txBody>
      </p:sp>
      <p:grpSp>
        <p:nvGrpSpPr>
          <p:cNvPr id="4" name="Group 3"/>
          <p:cNvGrpSpPr/>
          <p:nvPr/>
        </p:nvGrpSpPr>
        <p:grpSpPr>
          <a:xfrm>
            <a:off x="2180826" y="5226973"/>
            <a:ext cx="1732248" cy="1487803"/>
            <a:chOff x="3191237" y="3037102"/>
            <a:chExt cx="1732248" cy="1487803"/>
          </a:xfrm>
        </p:grpSpPr>
        <p:sp>
          <p:nvSpPr>
            <p:cNvPr id="47" name="TextBox 46"/>
            <p:cNvSpPr txBox="1"/>
            <p:nvPr/>
          </p:nvSpPr>
          <p:spPr>
            <a:xfrm>
              <a:off x="3262798" y="3040471"/>
              <a:ext cx="864421" cy="584775"/>
            </a:xfrm>
            <a:prstGeom prst="rect">
              <a:avLst/>
            </a:prstGeom>
            <a:solidFill>
              <a:srgbClr val="FFFF00"/>
            </a:solidFill>
            <a:ln>
              <a:solidFill>
                <a:schemeClr val="tx1"/>
              </a:solidFill>
            </a:ln>
          </p:spPr>
          <p:txBody>
            <a:bodyPr wrap="square" rtlCol="0">
              <a:spAutoFit/>
            </a:bodyPr>
            <a:lstStyle/>
            <a:p>
              <a:pPr algn="ctr"/>
              <a:r>
                <a:rPr lang="en-GB" sz="1600" b="1" dirty="0" smtClean="0"/>
                <a:t>Mother (1/6)</a:t>
              </a:r>
              <a:endParaRPr lang="en-GB" sz="1600" b="1" dirty="0"/>
            </a:p>
          </p:txBody>
        </p:sp>
        <p:sp>
          <p:nvSpPr>
            <p:cNvPr id="48" name="TextBox 47"/>
            <p:cNvSpPr txBox="1"/>
            <p:nvPr/>
          </p:nvSpPr>
          <p:spPr>
            <a:xfrm>
              <a:off x="4131703" y="3037102"/>
              <a:ext cx="791782" cy="584775"/>
            </a:xfrm>
            <a:prstGeom prst="rect">
              <a:avLst/>
            </a:prstGeom>
            <a:solidFill>
              <a:srgbClr val="FFFF00"/>
            </a:solidFill>
            <a:ln>
              <a:solidFill>
                <a:schemeClr val="tx1"/>
              </a:solidFill>
            </a:ln>
          </p:spPr>
          <p:txBody>
            <a:bodyPr wrap="square" rtlCol="0">
              <a:spAutoFit/>
            </a:bodyPr>
            <a:lstStyle/>
            <a:p>
              <a:pPr algn="ctr"/>
              <a:r>
                <a:rPr lang="en-GB" sz="1600" b="1" dirty="0" smtClean="0"/>
                <a:t>Father (1/6)</a:t>
              </a:r>
              <a:endParaRPr lang="en-GB" sz="1600" b="1" dirty="0"/>
            </a:p>
          </p:txBody>
        </p:sp>
        <p:sp>
          <p:nvSpPr>
            <p:cNvPr id="51" name="TextBox 50"/>
            <p:cNvSpPr txBox="1"/>
            <p:nvPr/>
          </p:nvSpPr>
          <p:spPr>
            <a:xfrm>
              <a:off x="3191237" y="3963542"/>
              <a:ext cx="727209" cy="553998"/>
            </a:xfrm>
            <a:prstGeom prst="rect">
              <a:avLst/>
            </a:prstGeom>
            <a:solidFill>
              <a:srgbClr val="FFFF00"/>
            </a:solidFill>
            <a:ln>
              <a:solidFill>
                <a:schemeClr val="tx1"/>
              </a:solidFill>
            </a:ln>
          </p:spPr>
          <p:txBody>
            <a:bodyPr wrap="square" rtlCol="0">
              <a:spAutoFit/>
            </a:bodyPr>
            <a:lstStyle/>
            <a:p>
              <a:pPr algn="ctr"/>
              <a:r>
                <a:rPr lang="en-GB" sz="1600" b="1" dirty="0" smtClean="0"/>
                <a:t>Son</a:t>
              </a:r>
              <a:r>
                <a:rPr lang="en-GB" sz="1400" b="1" dirty="0" smtClean="0"/>
                <a:t> 1.67/6</a:t>
              </a:r>
              <a:endParaRPr lang="en-GB" sz="1400" b="1" dirty="0"/>
            </a:p>
          </p:txBody>
        </p:sp>
        <p:sp>
          <p:nvSpPr>
            <p:cNvPr id="52" name="TextBox 51"/>
            <p:cNvSpPr txBox="1"/>
            <p:nvPr/>
          </p:nvSpPr>
          <p:spPr>
            <a:xfrm>
              <a:off x="3900399" y="3970907"/>
              <a:ext cx="733631" cy="553998"/>
            </a:xfrm>
            <a:prstGeom prst="rect">
              <a:avLst/>
            </a:prstGeom>
            <a:solidFill>
              <a:srgbClr val="FFFF00"/>
            </a:solidFill>
            <a:ln>
              <a:solidFill>
                <a:schemeClr val="tx1"/>
              </a:solidFill>
            </a:ln>
          </p:spPr>
          <p:txBody>
            <a:bodyPr wrap="square" rtlCol="0">
              <a:spAutoFit/>
            </a:bodyPr>
            <a:lstStyle/>
            <a:p>
              <a:pPr algn="ctr"/>
              <a:r>
                <a:rPr lang="en-GB" sz="1600" b="1" dirty="0" smtClean="0"/>
                <a:t>Dau. </a:t>
              </a:r>
              <a:r>
                <a:rPr lang="en-GB" sz="1400" b="1" dirty="0" smtClean="0"/>
                <a:t>0.83/6</a:t>
              </a:r>
              <a:endParaRPr lang="en-GB" sz="1400" b="1" dirty="0"/>
            </a:p>
          </p:txBody>
        </p:sp>
      </p:grpSp>
      <p:grpSp>
        <p:nvGrpSpPr>
          <p:cNvPr id="53" name="Group 52"/>
          <p:cNvGrpSpPr/>
          <p:nvPr/>
        </p:nvGrpSpPr>
        <p:grpSpPr>
          <a:xfrm>
            <a:off x="6567738" y="5173885"/>
            <a:ext cx="1803144" cy="1540891"/>
            <a:chOff x="3207653" y="3040997"/>
            <a:chExt cx="1803144" cy="1540891"/>
          </a:xfrm>
        </p:grpSpPr>
        <p:sp>
          <p:nvSpPr>
            <p:cNvPr id="54" name="TextBox 53"/>
            <p:cNvSpPr txBox="1"/>
            <p:nvPr/>
          </p:nvSpPr>
          <p:spPr>
            <a:xfrm>
              <a:off x="3369064" y="3040997"/>
              <a:ext cx="864421" cy="600164"/>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dirty="0" smtClean="0"/>
                <a:t>Mother (1/6)</a:t>
              </a:r>
            </a:p>
            <a:p>
              <a:pPr algn="ctr"/>
              <a:endParaRPr lang="en-GB" sz="100" b="1" dirty="0"/>
            </a:p>
          </p:txBody>
        </p:sp>
        <p:sp>
          <p:nvSpPr>
            <p:cNvPr id="55" name="TextBox 54"/>
            <p:cNvSpPr txBox="1"/>
            <p:nvPr/>
          </p:nvSpPr>
          <p:spPr>
            <a:xfrm>
              <a:off x="4233485" y="3048759"/>
              <a:ext cx="777312" cy="58477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dirty="0" smtClean="0"/>
                <a:t>Father (1/6)</a:t>
              </a:r>
              <a:endParaRPr lang="en-GB" sz="1600" b="1" dirty="0"/>
            </a:p>
          </p:txBody>
        </p:sp>
        <p:sp>
          <p:nvSpPr>
            <p:cNvPr id="56" name="TextBox 55"/>
            <p:cNvSpPr txBox="1"/>
            <p:nvPr/>
          </p:nvSpPr>
          <p:spPr>
            <a:xfrm>
              <a:off x="3207653" y="3997113"/>
              <a:ext cx="854148" cy="58477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Son</a:t>
              </a:r>
              <a:r>
                <a:rPr lang="en-GB" sz="1600" b="1" dirty="0" smtClean="0"/>
                <a:t> </a:t>
              </a:r>
              <a:r>
                <a:rPr lang="en-GB" sz="1400" b="1" dirty="0" smtClean="0"/>
                <a:t>2.17/6</a:t>
              </a:r>
              <a:endParaRPr lang="en-GB" sz="1400" b="1" dirty="0"/>
            </a:p>
          </p:txBody>
        </p:sp>
        <p:sp>
          <p:nvSpPr>
            <p:cNvPr id="57" name="TextBox 56"/>
            <p:cNvSpPr txBox="1"/>
            <p:nvPr/>
          </p:nvSpPr>
          <p:spPr>
            <a:xfrm>
              <a:off x="4061801" y="3997112"/>
              <a:ext cx="773440" cy="58477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Dau.</a:t>
              </a:r>
              <a:r>
                <a:rPr lang="en-GB" sz="1600" b="1" dirty="0" smtClean="0"/>
                <a:t> </a:t>
              </a:r>
              <a:r>
                <a:rPr lang="en-GB" sz="1400" b="1" dirty="0" smtClean="0"/>
                <a:t>1.08/6</a:t>
              </a:r>
              <a:endParaRPr lang="en-GB" sz="1400" b="1" dirty="0"/>
            </a:p>
          </p:txBody>
        </p:sp>
      </p:grpSp>
      <p:sp>
        <p:nvSpPr>
          <p:cNvPr id="41" name="TextBox 40"/>
          <p:cNvSpPr txBox="1"/>
          <p:nvPr/>
        </p:nvSpPr>
        <p:spPr>
          <a:xfrm>
            <a:off x="8185695" y="6333683"/>
            <a:ext cx="912625"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b="1" i="1" u="sng" dirty="0" smtClean="0"/>
              <a:t>Ejmaa‘ </a:t>
            </a:r>
            <a:endParaRPr lang="en-GB" b="1" i="1" u="sng" dirty="0"/>
          </a:p>
        </p:txBody>
      </p:sp>
      <p:sp>
        <p:nvSpPr>
          <p:cNvPr id="58" name="TextBox 57"/>
          <p:cNvSpPr txBox="1"/>
          <p:nvPr/>
        </p:nvSpPr>
        <p:spPr>
          <a:xfrm>
            <a:off x="4105551" y="4778482"/>
            <a:ext cx="92070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u="sng" dirty="0" smtClean="0"/>
              <a:t> E</a:t>
            </a:r>
            <a:r>
              <a:rPr lang="en-GB" b="1" i="1" u="sng" dirty="0" smtClean="0"/>
              <a:t>jmaa' </a:t>
            </a:r>
            <a:endParaRPr lang="en-GB" b="1" i="1" u="sng" dirty="0"/>
          </a:p>
        </p:txBody>
      </p:sp>
      <p:grpSp>
        <p:nvGrpSpPr>
          <p:cNvPr id="33" name="Group 32"/>
          <p:cNvGrpSpPr/>
          <p:nvPr/>
        </p:nvGrpSpPr>
        <p:grpSpPr>
          <a:xfrm>
            <a:off x="4945616" y="5784281"/>
            <a:ext cx="791177" cy="371258"/>
            <a:chOff x="4945616" y="5784281"/>
            <a:chExt cx="791177" cy="371258"/>
          </a:xfrm>
        </p:grpSpPr>
        <p:pic>
          <p:nvPicPr>
            <p:cNvPr id="65" name="Picture 64"/>
            <p:cNvPicPr>
              <a:picLocks noChangeAspect="1" noChangeArrowheads="1"/>
            </p:cNvPicPr>
            <p:nvPr/>
          </p:nvPicPr>
          <p:blipFill rotWithShape="1">
            <a:blip r:embed="rId3"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5151360" y="5578537"/>
              <a:ext cx="362618" cy="774105"/>
            </a:xfrm>
            <a:prstGeom prst="rect">
              <a:avLst/>
            </a:prstGeom>
            <a:solidFill>
              <a:schemeClr val="accent1">
                <a:alpha val="46000"/>
              </a:schemeClr>
            </a:solidFill>
            <a:ln>
              <a:noFill/>
            </a:ln>
            <a:extLst/>
          </p:spPr>
        </p:pic>
        <p:sp>
          <p:nvSpPr>
            <p:cNvPr id="66" name="TextBox 65"/>
            <p:cNvSpPr txBox="1"/>
            <p:nvPr/>
          </p:nvSpPr>
          <p:spPr>
            <a:xfrm>
              <a:off x="4990580" y="5816985"/>
              <a:ext cx="746213" cy="338554"/>
            </a:xfrm>
            <a:prstGeom prst="rect">
              <a:avLst/>
            </a:prstGeom>
            <a:noFill/>
            <a:ln>
              <a:noFill/>
            </a:ln>
          </p:spPr>
          <p:txBody>
            <a:bodyPr wrap="square" rtlCol="0">
              <a:spAutoFit/>
            </a:bodyPr>
            <a:lstStyle/>
            <a:p>
              <a:pPr algn="ctr"/>
              <a:r>
                <a:rPr lang="en-GB" sz="1600" b="1" dirty="0" smtClean="0">
                  <a:solidFill>
                    <a:srgbClr val="FFFF00"/>
                  </a:solidFill>
                </a:rPr>
                <a:t>Man</a:t>
              </a:r>
              <a:endParaRPr lang="en-GB" sz="1600" b="1" dirty="0">
                <a:solidFill>
                  <a:srgbClr val="FFFF00"/>
                </a:solidFill>
              </a:endParaRPr>
            </a:p>
          </p:txBody>
        </p:sp>
      </p:grpSp>
      <p:grpSp>
        <p:nvGrpSpPr>
          <p:cNvPr id="35" name="Group 34"/>
          <p:cNvGrpSpPr/>
          <p:nvPr/>
        </p:nvGrpSpPr>
        <p:grpSpPr>
          <a:xfrm>
            <a:off x="7406355" y="5768950"/>
            <a:ext cx="804501" cy="362619"/>
            <a:chOff x="7406355" y="5768950"/>
            <a:chExt cx="804501" cy="362619"/>
          </a:xfrm>
        </p:grpSpPr>
        <p:pic>
          <p:nvPicPr>
            <p:cNvPr id="67" name="Picture 66"/>
            <p:cNvPicPr>
              <a:picLocks noChangeAspect="1" noChangeArrowheads="1"/>
            </p:cNvPicPr>
            <p:nvPr/>
          </p:nvPicPr>
          <p:blipFill rotWithShape="1">
            <a:blip r:embed="rId3"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7627297" y="5563207"/>
              <a:ext cx="362618" cy="774105"/>
            </a:xfrm>
            <a:prstGeom prst="rect">
              <a:avLst/>
            </a:prstGeom>
            <a:solidFill>
              <a:schemeClr val="accent1">
                <a:alpha val="46000"/>
              </a:schemeClr>
            </a:solidFill>
            <a:ln>
              <a:noFill/>
            </a:ln>
            <a:extLst/>
          </p:spPr>
        </p:pic>
        <p:sp>
          <p:nvSpPr>
            <p:cNvPr id="68" name="TextBox 67"/>
            <p:cNvSpPr txBox="1"/>
            <p:nvPr/>
          </p:nvSpPr>
          <p:spPr>
            <a:xfrm>
              <a:off x="7406355" y="5768950"/>
              <a:ext cx="804501" cy="338554"/>
            </a:xfrm>
            <a:prstGeom prst="rect">
              <a:avLst/>
            </a:prstGeom>
            <a:noFill/>
            <a:ln>
              <a:noFill/>
            </a:ln>
          </p:spPr>
          <p:txBody>
            <a:bodyPr wrap="square" rtlCol="0">
              <a:spAutoFit/>
            </a:bodyPr>
            <a:lstStyle/>
            <a:p>
              <a:pPr algn="ctr"/>
              <a:r>
                <a:rPr lang="en-GB" sz="1600" b="1" dirty="0" smtClean="0">
                  <a:solidFill>
                    <a:srgbClr val="FFFF00"/>
                  </a:solidFill>
                </a:rPr>
                <a:t>Man</a:t>
              </a:r>
              <a:endParaRPr lang="en-GB" sz="1600" b="1" dirty="0">
                <a:solidFill>
                  <a:srgbClr val="FFFF00"/>
                </a:solidFill>
              </a:endParaRPr>
            </a:p>
          </p:txBody>
        </p:sp>
      </p:grpSp>
    </p:spTree>
    <p:extLst>
      <p:ext uri="{BB962C8B-B14F-4D97-AF65-F5344CB8AC3E}">
        <p14:creationId xmlns:p14="http://schemas.microsoft.com/office/powerpoint/2010/main" val="37239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2000" fill="hold"/>
                                        <p:tgtEl>
                                          <p:spTgt spid="42"/>
                                        </p:tgtEl>
                                        <p:attrNameLst>
                                          <p:attrName>ppt_x</p:attrName>
                                        </p:attrNameLst>
                                      </p:cBhvr>
                                      <p:tavLst>
                                        <p:tav tm="0">
                                          <p:val>
                                            <p:strVal val="1+#ppt_w/2"/>
                                          </p:val>
                                        </p:tav>
                                        <p:tav tm="100000">
                                          <p:val>
                                            <p:strVal val="#ppt_x"/>
                                          </p:val>
                                        </p:tav>
                                      </p:tavLst>
                                    </p:anim>
                                    <p:anim calcmode="lin" valueType="num">
                                      <p:cBhvr additive="base">
                                        <p:cTn id="29" dur="2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2000" fill="hold"/>
                                        <p:tgtEl>
                                          <p:spTgt spid="44"/>
                                        </p:tgtEl>
                                        <p:attrNameLst>
                                          <p:attrName>ppt_x</p:attrName>
                                        </p:attrNameLst>
                                      </p:cBhvr>
                                      <p:tavLst>
                                        <p:tav tm="0">
                                          <p:val>
                                            <p:strVal val="1+#ppt_w/2"/>
                                          </p:val>
                                        </p:tav>
                                        <p:tav tm="100000">
                                          <p:val>
                                            <p:strVal val="#ppt_x"/>
                                          </p:val>
                                        </p:tav>
                                      </p:tavLst>
                                    </p:anim>
                                    <p:anim calcmode="lin" valueType="num">
                                      <p:cBhvr additive="base">
                                        <p:cTn id="55" dur="2000" fill="hold"/>
                                        <p:tgtEl>
                                          <p:spTgt spid="44"/>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2" presetClass="entr" presetSubtype="4" fill="hold" grpId="0" nodeType="after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additive="base">
                                        <p:cTn id="59" dur="500" fill="hold"/>
                                        <p:tgtEl>
                                          <p:spTgt spid="58"/>
                                        </p:tgtEl>
                                        <p:attrNameLst>
                                          <p:attrName>ppt_x</p:attrName>
                                        </p:attrNameLst>
                                      </p:cBhvr>
                                      <p:tavLst>
                                        <p:tav tm="0">
                                          <p:val>
                                            <p:strVal val="#ppt_x"/>
                                          </p:val>
                                        </p:tav>
                                        <p:tav tm="100000">
                                          <p:val>
                                            <p:strVal val="#ppt_x"/>
                                          </p:val>
                                        </p:tav>
                                      </p:tavLst>
                                    </p:anim>
                                    <p:anim calcmode="lin" valueType="num">
                                      <p:cBhvr additive="base">
                                        <p:cTn id="60" dur="500" fill="hold"/>
                                        <p:tgtEl>
                                          <p:spTgt spid="5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3"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1+#ppt_w/2"/>
                                          </p:val>
                                        </p:tav>
                                        <p:tav tm="100000">
                                          <p:val>
                                            <p:strVal val="#ppt_x"/>
                                          </p:val>
                                        </p:tav>
                                      </p:tavLst>
                                    </p:anim>
                                    <p:anim calcmode="lin" valueType="num">
                                      <p:cBhvr additive="base">
                                        <p:cTn id="8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2" grpId="0" animBg="1"/>
      <p:bldP spid="44" grpId="0" animBg="1"/>
      <p:bldP spid="43" grpId="0" animBg="1"/>
      <p:bldP spid="45" grpId="0" animBg="1"/>
      <p:bldP spid="46" grpId="0" animBg="1"/>
      <p:bldP spid="41"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1014" y="4951422"/>
            <a:ext cx="1364842" cy="307777"/>
          </a:xfrm>
          <a:prstGeom prst="rect">
            <a:avLst/>
          </a:prstGeom>
          <a:solidFill>
            <a:schemeClr val="tx1"/>
          </a:solidFill>
          <a:ln>
            <a:solidFill>
              <a:schemeClr val="tx1"/>
            </a:solidFill>
          </a:ln>
        </p:spPr>
        <p:txBody>
          <a:bodyPr wrap="square" rtlCol="0">
            <a:spAutoFit/>
          </a:bodyPr>
          <a:lstStyle/>
          <a:p>
            <a:r>
              <a:rPr lang="en-GB" sz="1400" b="1" dirty="0" smtClean="0">
                <a:solidFill>
                  <a:schemeClr val="bg1"/>
                </a:solidFill>
              </a:rPr>
              <a:t>Residue: (</a:t>
            </a:r>
            <a:r>
              <a:rPr lang="en-GB" sz="1400" b="1" u="sng" dirty="0" smtClean="0">
                <a:solidFill>
                  <a:schemeClr val="bg1"/>
                </a:solidFill>
              </a:rPr>
              <a:t>2.5/6</a:t>
            </a:r>
            <a:r>
              <a:rPr lang="en-GB" sz="1400" b="1" dirty="0" smtClean="0">
                <a:solidFill>
                  <a:schemeClr val="bg1"/>
                </a:solidFill>
              </a:rPr>
              <a:t>)</a:t>
            </a:r>
            <a:endParaRPr lang="en-GB" sz="1400" b="1" dirty="0">
              <a:solidFill>
                <a:schemeClr val="bg1"/>
              </a:solidFill>
            </a:endParaRPr>
          </a:p>
        </p:txBody>
      </p:sp>
      <p:sp>
        <p:nvSpPr>
          <p:cNvPr id="34" name="TextBox 33"/>
          <p:cNvSpPr txBox="1"/>
          <p:nvPr/>
        </p:nvSpPr>
        <p:spPr>
          <a:xfrm>
            <a:off x="1911014" y="5615468"/>
            <a:ext cx="1364842" cy="307777"/>
          </a:xfrm>
          <a:prstGeom prst="rect">
            <a:avLst/>
          </a:prstGeom>
          <a:solidFill>
            <a:schemeClr val="tx1"/>
          </a:solidFill>
          <a:ln>
            <a:solidFill>
              <a:schemeClr val="tx1"/>
            </a:solidFill>
          </a:ln>
        </p:spPr>
        <p:txBody>
          <a:bodyPr wrap="square" rtlCol="0">
            <a:spAutoFit/>
          </a:bodyPr>
          <a:lstStyle/>
          <a:p>
            <a:r>
              <a:rPr lang="en-GB" sz="1400" b="1" dirty="0" smtClean="0">
                <a:solidFill>
                  <a:schemeClr val="bg1"/>
                </a:solidFill>
              </a:rPr>
              <a:t>Residue: (1/6)</a:t>
            </a:r>
            <a:endParaRPr lang="en-GB" sz="1400" b="1" dirty="0">
              <a:solidFill>
                <a:schemeClr val="bg1"/>
              </a:solidFill>
            </a:endParaRPr>
          </a:p>
        </p:txBody>
      </p:sp>
      <p:grpSp>
        <p:nvGrpSpPr>
          <p:cNvPr id="44" name="Group 43"/>
          <p:cNvGrpSpPr/>
          <p:nvPr/>
        </p:nvGrpSpPr>
        <p:grpSpPr>
          <a:xfrm>
            <a:off x="6522779" y="5919054"/>
            <a:ext cx="969325" cy="369332"/>
            <a:chOff x="-1188643" y="5636031"/>
            <a:chExt cx="911886" cy="369332"/>
          </a:xfrm>
        </p:grpSpPr>
        <p:pic>
          <p:nvPicPr>
            <p:cNvPr id="45" name="Picture 2"/>
            <p:cNvPicPr>
              <a:picLocks noChangeAspect="1" noChangeArrowheads="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7" y="5368603"/>
              <a:ext cx="350474" cy="91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1188643" y="5636031"/>
              <a:ext cx="911886" cy="369332"/>
            </a:xfrm>
            <a:prstGeom prst="rect">
              <a:avLst/>
            </a:prstGeom>
            <a:noFill/>
          </p:spPr>
          <p:txBody>
            <a:bodyPr wrap="square" rtlCol="0">
              <a:spAutoFit/>
            </a:bodyPr>
            <a:lstStyle/>
            <a:p>
              <a:pPr algn="ctr"/>
              <a:r>
                <a:rPr lang="en-GB" b="1" dirty="0" smtClean="0">
                  <a:solidFill>
                    <a:srgbClr val="00B0F0"/>
                  </a:solidFill>
                </a:rPr>
                <a:t>Woman</a:t>
              </a:r>
              <a:endParaRPr lang="en-GB" b="1" dirty="0">
                <a:solidFill>
                  <a:srgbClr val="00B0F0"/>
                </a:solidFill>
              </a:endParaRPr>
            </a:p>
          </p:txBody>
        </p:sp>
      </p:grpSp>
      <p:grpSp>
        <p:nvGrpSpPr>
          <p:cNvPr id="41" name="Group 40"/>
          <p:cNvGrpSpPr/>
          <p:nvPr/>
        </p:nvGrpSpPr>
        <p:grpSpPr>
          <a:xfrm>
            <a:off x="1923242" y="5878538"/>
            <a:ext cx="969325" cy="369332"/>
            <a:chOff x="-1188643" y="5636031"/>
            <a:chExt cx="911886" cy="369332"/>
          </a:xfrm>
        </p:grpSpPr>
        <p:pic>
          <p:nvPicPr>
            <p:cNvPr id="42" name="Picture 2"/>
            <p:cNvPicPr>
              <a:picLocks noChangeAspect="1" noChangeArrowheads="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7" y="5368603"/>
              <a:ext cx="350474" cy="91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2"/>
            <p:cNvSpPr txBox="1"/>
            <p:nvPr/>
          </p:nvSpPr>
          <p:spPr>
            <a:xfrm>
              <a:off x="-1188643" y="5636031"/>
              <a:ext cx="911886" cy="369332"/>
            </a:xfrm>
            <a:prstGeom prst="rect">
              <a:avLst/>
            </a:prstGeom>
            <a:noFill/>
          </p:spPr>
          <p:txBody>
            <a:bodyPr wrap="square" rtlCol="0">
              <a:spAutoFit/>
            </a:bodyPr>
            <a:lstStyle/>
            <a:p>
              <a:pPr algn="ctr"/>
              <a:r>
                <a:rPr lang="en-GB" b="1" dirty="0" smtClean="0">
                  <a:solidFill>
                    <a:srgbClr val="00B0F0"/>
                  </a:solidFill>
                </a:rPr>
                <a:t>Woman</a:t>
              </a:r>
              <a:endParaRPr lang="en-GB" b="1" dirty="0">
                <a:solidFill>
                  <a:srgbClr val="00B0F0"/>
                </a:solidFill>
              </a:endParaRPr>
            </a:p>
          </p:txBody>
        </p:sp>
      </p:grpSp>
      <p:grpSp>
        <p:nvGrpSpPr>
          <p:cNvPr id="8" name="Group 7"/>
          <p:cNvGrpSpPr/>
          <p:nvPr/>
        </p:nvGrpSpPr>
        <p:grpSpPr>
          <a:xfrm>
            <a:off x="4412570" y="188640"/>
            <a:ext cx="4635500" cy="4670172"/>
            <a:chOff x="2197100" y="980728"/>
            <a:chExt cx="4635500" cy="4670172"/>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50" t="10658" r="24955" b="41950"/>
            <a:stretch/>
          </p:blipFill>
          <p:spPr bwMode="auto">
            <a:xfrm>
              <a:off x="2197100" y="2035144"/>
              <a:ext cx="4635500" cy="270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350" t="54853" r="24955" b="29271"/>
            <a:stretch/>
          </p:blipFill>
          <p:spPr bwMode="auto">
            <a:xfrm>
              <a:off x="2197100" y="4743619"/>
              <a:ext cx="4635500" cy="90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350" t="22405" r="24955" b="58962"/>
            <a:stretch/>
          </p:blipFill>
          <p:spPr bwMode="auto">
            <a:xfrm>
              <a:off x="2197100" y="980728"/>
              <a:ext cx="4635500" cy="106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80448" y="1709226"/>
            <a:ext cx="4362754" cy="2431435"/>
          </a:xfrm>
          <a:prstGeom prst="rect">
            <a:avLst/>
          </a:prstGeom>
        </p:spPr>
        <p:txBody>
          <a:bodyPr wrap="square">
            <a:spAutoFit/>
          </a:bodyPr>
          <a:lstStyle/>
          <a:p>
            <a:pPr algn="just"/>
            <a:endParaRPr lang="en-GB" sz="800" dirty="0" smtClean="0"/>
          </a:p>
          <a:p>
            <a:pPr algn="just"/>
            <a:r>
              <a:rPr lang="en-GB" b="1" u="sng" dirty="0" smtClean="0"/>
              <a:t>If </a:t>
            </a:r>
            <a:r>
              <a:rPr lang="en-GB" b="1" u="sng" dirty="0"/>
              <a:t>a man or a woman have no heir direct, but have a brother or a sister, to each of the two a sixth</a:t>
            </a:r>
            <a:r>
              <a:rPr lang="en-GB" b="1" dirty="0"/>
              <a:t>; </a:t>
            </a:r>
            <a:endParaRPr lang="en-GB" b="1" dirty="0" smtClean="0"/>
          </a:p>
          <a:p>
            <a:pPr algn="just"/>
            <a:r>
              <a:rPr lang="en-GB" b="1" u="sng" dirty="0" smtClean="0"/>
              <a:t>but </a:t>
            </a:r>
            <a:r>
              <a:rPr lang="en-GB" b="1" u="sng" dirty="0"/>
              <a:t>if they are more numerous than that, they share equally a third,</a:t>
            </a:r>
            <a:r>
              <a:rPr lang="en-GB" b="1" dirty="0"/>
              <a:t> </a:t>
            </a:r>
            <a:endParaRPr lang="en-GB" b="1" dirty="0" smtClean="0"/>
          </a:p>
          <a:p>
            <a:pPr algn="just"/>
            <a:r>
              <a:rPr lang="en-GB" b="1" i="1" u="sng" dirty="0" smtClean="0">
                <a:solidFill>
                  <a:srgbClr val="FF0000"/>
                </a:solidFill>
              </a:rPr>
              <a:t>after </a:t>
            </a:r>
            <a:r>
              <a:rPr lang="en-GB" b="1" i="1" u="sng" dirty="0">
                <a:solidFill>
                  <a:srgbClr val="FF0000"/>
                </a:solidFill>
              </a:rPr>
              <a:t>any bequest </a:t>
            </a:r>
            <a:r>
              <a:rPr lang="en-GB" b="1" i="1" u="sng" dirty="0" smtClean="0">
                <a:solidFill>
                  <a:srgbClr val="FF0000"/>
                </a:solidFill>
              </a:rPr>
              <a:t>may be bequeathed, </a:t>
            </a:r>
            <a:r>
              <a:rPr lang="en-GB" b="1" i="1" u="sng" dirty="0">
                <a:solidFill>
                  <a:srgbClr val="FF0000"/>
                </a:solidFill>
              </a:rPr>
              <a:t>or any debt not prejudicial</a:t>
            </a:r>
            <a:r>
              <a:rPr lang="en-GB" u="sng" dirty="0"/>
              <a:t>; </a:t>
            </a:r>
            <a:r>
              <a:rPr lang="en-GB" dirty="0"/>
              <a:t>a charge from God. God is </a:t>
            </a:r>
            <a:r>
              <a:rPr lang="en-GB" dirty="0" smtClean="0"/>
              <a:t>All-knowing</a:t>
            </a:r>
            <a:r>
              <a:rPr lang="en-GB" dirty="0"/>
              <a:t>, </a:t>
            </a:r>
            <a:r>
              <a:rPr lang="en-GB" dirty="0" smtClean="0"/>
              <a:t> All-clement. </a:t>
            </a:r>
            <a:r>
              <a:rPr lang="en-GB" b="1" dirty="0" smtClean="0">
                <a:solidFill>
                  <a:srgbClr val="0070C0"/>
                </a:solidFill>
              </a:rPr>
              <a:t>4:12*</a:t>
            </a:r>
            <a:endParaRPr lang="en-GB" b="1" dirty="0">
              <a:solidFill>
                <a:srgbClr val="0070C0"/>
              </a:solidFill>
            </a:endParaRPr>
          </a:p>
        </p:txBody>
      </p:sp>
      <p:sp>
        <p:nvSpPr>
          <p:cNvPr id="11" name="TextBox 10"/>
          <p:cNvSpPr txBox="1"/>
          <p:nvPr/>
        </p:nvSpPr>
        <p:spPr>
          <a:xfrm>
            <a:off x="49816" y="705122"/>
            <a:ext cx="4275540" cy="830997"/>
          </a:xfrm>
          <a:prstGeom prst="rect">
            <a:avLst/>
          </a:prstGeom>
          <a:solidFill>
            <a:srgbClr val="FFFF00"/>
          </a:solidFill>
          <a:ln>
            <a:solidFill>
              <a:schemeClr val="tx1"/>
            </a:solidFill>
          </a:ln>
        </p:spPr>
        <p:txBody>
          <a:bodyPr wrap="square" rtlCol="0">
            <a:spAutoFit/>
          </a:bodyPr>
          <a:lstStyle/>
          <a:p>
            <a:r>
              <a:rPr lang="en-GB" sz="1700" b="1" dirty="0" smtClean="0"/>
              <a:t>3D. 1</a:t>
            </a:r>
            <a:r>
              <a:rPr lang="en-GB" sz="1700" b="1" baseline="30000" dirty="0" smtClean="0"/>
              <a:t>st</a:t>
            </a:r>
            <a:r>
              <a:rPr lang="en-GB" sz="1700" b="1" dirty="0" smtClean="0"/>
              <a:t> Basic </a:t>
            </a:r>
            <a:r>
              <a:rPr lang="en-GB" sz="1700" b="1" dirty="0" smtClean="0">
                <a:solidFill>
                  <a:srgbClr val="0070C0"/>
                </a:solidFill>
              </a:rPr>
              <a:t>“</a:t>
            </a:r>
            <a:r>
              <a:rPr lang="en-GB" sz="1700" b="1" i="1" u="sng" dirty="0" smtClean="0">
                <a:solidFill>
                  <a:srgbClr val="0070C0"/>
                </a:solidFill>
              </a:rPr>
              <a:t>Kalala</a:t>
            </a:r>
            <a:r>
              <a:rPr lang="en-GB" sz="1700" b="1" u="sng" dirty="0" smtClean="0">
                <a:solidFill>
                  <a:srgbClr val="0070C0"/>
                </a:solidFill>
              </a:rPr>
              <a:t>”*(</a:t>
            </a:r>
            <a:r>
              <a:rPr lang="en-GB" sz="1700" b="1" u="sng" dirty="0" smtClean="0"/>
              <a:t>Men &amp; Women</a:t>
            </a:r>
            <a:r>
              <a:rPr lang="en-GB" sz="1700" b="1" u="sng" dirty="0" smtClean="0">
                <a:solidFill>
                  <a:srgbClr val="0070C0"/>
                </a:solidFill>
              </a:rPr>
              <a:t>) </a:t>
            </a:r>
            <a:r>
              <a:rPr lang="en-GB" sz="1700" b="1" i="1" u="sng" dirty="0" smtClean="0">
                <a:solidFill>
                  <a:srgbClr val="0070C0"/>
                </a:solidFill>
              </a:rPr>
              <a:t>Ayah</a:t>
            </a:r>
            <a:r>
              <a:rPr lang="en-GB" sz="1700" b="1" dirty="0" smtClean="0"/>
              <a:t>: Spouse(s) and Siblings Inheritance Shares</a:t>
            </a:r>
          </a:p>
          <a:p>
            <a:r>
              <a:rPr lang="en-GB" sz="100" b="1" dirty="0" smtClean="0"/>
              <a:t>-------------------------------------------------------------------------------------------------------------------------------------------------------------------------------------------------------------------------------------------------------------------------------------------------------------------------------------------------------------------------------------------------------------------------------------------------------------------------------------------------------------------------------------------------------------------------------------------------------------------------------------------------------------------------------------------------------------------------------------------------------------------------------------------------------------------------------------------------------------------------------------------------------------------------------------------------------------------------------------------------------------------------------------------------------------------------------------------------------------------------------------------------------------------------------------------------------------------------------------------------------------------------------------------------------------------</a:t>
            </a:r>
          </a:p>
          <a:p>
            <a:r>
              <a:rPr lang="en-GB" sz="1300" b="1" dirty="0" smtClean="0"/>
              <a:t>* Deceased Person with no living parents nor living children</a:t>
            </a:r>
            <a:endParaRPr lang="en-GB" sz="1300" b="1" dirty="0"/>
          </a:p>
        </p:txBody>
      </p:sp>
      <p:grpSp>
        <p:nvGrpSpPr>
          <p:cNvPr id="3" name="Group 2"/>
          <p:cNvGrpSpPr/>
          <p:nvPr/>
        </p:nvGrpSpPr>
        <p:grpSpPr>
          <a:xfrm>
            <a:off x="245151" y="4943728"/>
            <a:ext cx="3854780" cy="642017"/>
            <a:chOff x="2744744" y="5025501"/>
            <a:chExt cx="3854780" cy="642017"/>
          </a:xfrm>
          <a:effectLst>
            <a:outerShdw blurRad="50800" dist="38100" dir="2700000" algn="tl" rotWithShape="0">
              <a:prstClr val="black">
                <a:alpha val="40000"/>
              </a:prstClr>
            </a:outerShdw>
          </a:effectLst>
        </p:grpSpPr>
        <p:grpSp>
          <p:nvGrpSpPr>
            <p:cNvPr id="12" name="Group 11"/>
            <p:cNvGrpSpPr/>
            <p:nvPr/>
          </p:nvGrpSpPr>
          <p:grpSpPr>
            <a:xfrm>
              <a:off x="3586364" y="5025501"/>
              <a:ext cx="3013160" cy="642017"/>
              <a:chOff x="-351600" y="5022155"/>
              <a:chExt cx="3013160" cy="642017"/>
            </a:xfrm>
          </p:grpSpPr>
          <p:sp>
            <p:nvSpPr>
              <p:cNvPr id="15" name="TextBox 14"/>
              <p:cNvSpPr txBox="1"/>
              <p:nvPr/>
            </p:nvSpPr>
            <p:spPr>
              <a:xfrm>
                <a:off x="1464744" y="5294840"/>
                <a:ext cx="1196816" cy="369332"/>
              </a:xfrm>
              <a:prstGeom prst="rect">
                <a:avLst/>
              </a:prstGeom>
              <a:solidFill>
                <a:srgbClr val="FFFF00"/>
              </a:solidFill>
              <a:ln>
                <a:solidFill>
                  <a:schemeClr val="tx1"/>
                </a:solidFill>
              </a:ln>
            </p:spPr>
            <p:txBody>
              <a:bodyPr wrap="square" rtlCol="0">
                <a:spAutoFit/>
              </a:bodyPr>
              <a:lstStyle/>
              <a:p>
                <a:pPr algn="ctr"/>
                <a:r>
                  <a:rPr lang="en-GB" b="1" dirty="0" smtClean="0">
                    <a:solidFill>
                      <a:srgbClr val="0070C0"/>
                    </a:solidFill>
                  </a:rPr>
                  <a:t>Wife </a:t>
                </a:r>
                <a:r>
                  <a:rPr lang="en-GB" sz="1600" b="1" dirty="0" smtClean="0">
                    <a:solidFill>
                      <a:srgbClr val="0070C0"/>
                    </a:solidFill>
                  </a:rPr>
                  <a:t>1.5/6</a:t>
                </a:r>
                <a:endParaRPr lang="en-GB" sz="1000" b="1" dirty="0">
                  <a:solidFill>
                    <a:srgbClr val="0070C0"/>
                  </a:solidFill>
                </a:endParaRPr>
              </a:p>
            </p:txBody>
          </p:sp>
          <p:sp>
            <p:nvSpPr>
              <p:cNvPr id="16" name="TextBox 15"/>
              <p:cNvSpPr txBox="1"/>
              <p:nvPr/>
            </p:nvSpPr>
            <p:spPr>
              <a:xfrm>
                <a:off x="-351600" y="5022155"/>
                <a:ext cx="841620" cy="630942"/>
              </a:xfrm>
              <a:prstGeom prst="rect">
                <a:avLst/>
              </a:prstGeom>
              <a:solidFill>
                <a:srgbClr val="FFFF00"/>
              </a:solidFill>
              <a:ln>
                <a:solidFill>
                  <a:schemeClr val="tx1"/>
                </a:solidFill>
              </a:ln>
            </p:spPr>
            <p:txBody>
              <a:bodyPr wrap="square" rtlCol="0">
                <a:spAutoFit/>
              </a:bodyPr>
              <a:lstStyle/>
              <a:p>
                <a:pPr algn="ctr"/>
                <a:r>
                  <a:rPr lang="en-GB" sz="1600" b="1" dirty="0" smtClean="0">
                    <a:solidFill>
                      <a:srgbClr val="FF0000"/>
                    </a:solidFill>
                  </a:rPr>
                  <a:t>Brother</a:t>
                </a:r>
              </a:p>
              <a:p>
                <a:pPr algn="ctr"/>
                <a:r>
                  <a:rPr lang="en-GB" sz="1700" b="1" dirty="0" smtClean="0">
                    <a:solidFill>
                      <a:srgbClr val="FF0000"/>
                    </a:solidFill>
                  </a:rPr>
                  <a:t>1/6</a:t>
                </a:r>
              </a:p>
              <a:p>
                <a:pPr algn="ctr"/>
                <a:endParaRPr lang="en-GB" sz="200" b="1" dirty="0">
                  <a:solidFill>
                    <a:srgbClr val="FF0000"/>
                  </a:solidFill>
                </a:endParaRPr>
              </a:p>
            </p:txBody>
          </p:sp>
        </p:grpSp>
        <p:sp>
          <p:nvSpPr>
            <p:cNvPr id="22" name="TextBox 21"/>
            <p:cNvSpPr txBox="1"/>
            <p:nvPr/>
          </p:nvSpPr>
          <p:spPr>
            <a:xfrm>
              <a:off x="2744744" y="5025501"/>
              <a:ext cx="841620" cy="630942"/>
            </a:xfrm>
            <a:prstGeom prst="rect">
              <a:avLst/>
            </a:prstGeom>
            <a:solidFill>
              <a:srgbClr val="FFFF00"/>
            </a:solidFill>
            <a:ln>
              <a:solidFill>
                <a:schemeClr val="tx1"/>
              </a:solidFill>
            </a:ln>
          </p:spPr>
          <p:txBody>
            <a:bodyPr wrap="square" rtlCol="0">
              <a:spAutoFit/>
            </a:bodyPr>
            <a:lstStyle/>
            <a:p>
              <a:pPr algn="ctr"/>
              <a:r>
                <a:rPr lang="en-GB" sz="1700" b="1" dirty="0" smtClean="0">
                  <a:solidFill>
                    <a:srgbClr val="FF0000"/>
                  </a:solidFill>
                </a:rPr>
                <a:t>Sister </a:t>
              </a:r>
            </a:p>
            <a:p>
              <a:pPr algn="ctr"/>
              <a:r>
                <a:rPr lang="en-GB" sz="1700" b="1" dirty="0" smtClean="0">
                  <a:solidFill>
                    <a:srgbClr val="FF0000"/>
                  </a:solidFill>
                </a:rPr>
                <a:t>1/6</a:t>
              </a:r>
            </a:p>
            <a:p>
              <a:pPr algn="ctr"/>
              <a:endParaRPr lang="en-GB" sz="100" b="1" dirty="0">
                <a:solidFill>
                  <a:srgbClr val="FF0000"/>
                </a:solidFill>
              </a:endParaRPr>
            </a:p>
          </p:txBody>
        </p:sp>
      </p:grpSp>
      <p:sp>
        <p:nvSpPr>
          <p:cNvPr id="23" name="Rectangle 22"/>
          <p:cNvSpPr/>
          <p:nvPr/>
        </p:nvSpPr>
        <p:spPr>
          <a:xfrm>
            <a:off x="707813" y="0"/>
            <a:ext cx="3025124" cy="70788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92</a:t>
            </a:r>
            <a:r>
              <a:rPr lang="en-US"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nd</a:t>
            </a:r>
            <a:r>
              <a:rPr lang="en-US" sz="4000"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cap="none" spc="0" dirty="0" smtClean="0">
                <a:ln>
                  <a:prstDash val="solid"/>
                </a:ln>
                <a:solidFill>
                  <a:srgbClr val="002060"/>
                </a:solidFill>
                <a:effectLst>
                  <a:outerShdw blurRad="88000" dist="50800" dir="5040000" algn="tl">
                    <a:schemeClr val="accent4">
                      <a:tint val="80000"/>
                      <a:satMod val="250000"/>
                      <a:alpha val="45000"/>
                    </a:schemeClr>
                  </a:outerShdw>
                </a:effectLst>
              </a:rPr>
              <a:t>Surah</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4: 12</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4" name="Rectangle 3"/>
          <p:cNvSpPr/>
          <p:nvPr/>
        </p:nvSpPr>
        <p:spPr>
          <a:xfrm>
            <a:off x="0" y="6232921"/>
            <a:ext cx="9144000" cy="615553"/>
          </a:xfrm>
          <a:prstGeom prst="rect">
            <a:avLst/>
          </a:prstGeom>
        </p:spPr>
        <p:txBody>
          <a:bodyPr wrap="square">
            <a:spAutoFit/>
          </a:bodyPr>
          <a:lstStyle/>
          <a:p>
            <a:pPr algn="ctr"/>
            <a:r>
              <a:rPr lang="en-GB" sz="1700" b="1" u="sng" dirty="0" smtClean="0"/>
              <a:t>*Regarding the Residues, there are two opinions:</a:t>
            </a:r>
            <a:r>
              <a:rPr lang="en-GB" sz="1700" b="1" dirty="0" smtClean="0"/>
              <a:t> A.</a:t>
            </a:r>
            <a:r>
              <a:rPr lang="en-GB" sz="1700" b="1" i="1" dirty="0" smtClean="0"/>
              <a:t> </a:t>
            </a:r>
            <a:r>
              <a:rPr lang="en-GB" sz="1700" b="1" dirty="0" smtClean="0"/>
              <a:t>Residues goes to other relatives or Beit El Maal to fulfil </a:t>
            </a:r>
            <a:r>
              <a:rPr lang="en-GB" sz="1700" b="1" i="1" dirty="0" smtClean="0">
                <a:solidFill>
                  <a:srgbClr val="0070C0"/>
                </a:solidFill>
              </a:rPr>
              <a:t>Ayah</a:t>
            </a:r>
            <a:r>
              <a:rPr lang="en-GB" sz="1700" dirty="0" smtClean="0">
                <a:solidFill>
                  <a:srgbClr val="0070C0"/>
                </a:solidFill>
              </a:rPr>
              <a:t> </a:t>
            </a:r>
            <a:r>
              <a:rPr lang="en-GB" sz="1700" b="1" dirty="0" smtClean="0">
                <a:solidFill>
                  <a:srgbClr val="0070C0"/>
                </a:solidFill>
                <a:effectLst>
                  <a:outerShdw blurRad="38100" dist="38100" dir="2700000" algn="tl">
                    <a:srgbClr val="000000">
                      <a:alpha val="43137"/>
                    </a:srgbClr>
                  </a:outerShdw>
                </a:effectLst>
              </a:rPr>
              <a:t>4:8</a:t>
            </a:r>
            <a:r>
              <a:rPr lang="en-GB" sz="1700" b="1" dirty="0" smtClean="0">
                <a:effectLst>
                  <a:outerShdw blurRad="38100" dist="38100" dir="2700000" algn="tl">
                    <a:srgbClr val="000000">
                      <a:alpha val="43137"/>
                    </a:srgbClr>
                  </a:outerShdw>
                </a:effectLst>
              </a:rPr>
              <a:t>?, </a:t>
            </a:r>
            <a:r>
              <a:rPr lang="en-GB" sz="1700" b="1" dirty="0" smtClean="0"/>
              <a:t>and B</a:t>
            </a:r>
            <a:r>
              <a:rPr lang="en-GB" sz="1700" b="1" dirty="0" smtClean="0">
                <a:effectLst>
                  <a:outerShdw blurRad="38100" dist="38100" dir="2700000" algn="tl">
                    <a:srgbClr val="000000">
                      <a:alpha val="43137"/>
                    </a:srgbClr>
                  </a:outerShdw>
                </a:effectLst>
              </a:rPr>
              <a:t>. </a:t>
            </a:r>
            <a:r>
              <a:rPr lang="en-GB" sz="1700" b="1" i="1" u="sng" dirty="0">
                <a:solidFill>
                  <a:srgbClr val="0070C0"/>
                </a:solidFill>
              </a:rPr>
              <a:t>Ayah </a:t>
            </a:r>
            <a:r>
              <a:rPr lang="en-GB" sz="1700" b="1" i="1" u="sng" dirty="0" smtClean="0">
                <a:solidFill>
                  <a:srgbClr val="0070C0"/>
                </a:solidFill>
                <a:effectLst>
                  <a:outerShdw blurRad="38100" dist="38100" dir="2700000" algn="tl">
                    <a:srgbClr val="000000">
                      <a:alpha val="43137"/>
                    </a:srgbClr>
                  </a:outerShdw>
                </a:effectLst>
              </a:rPr>
              <a:t>4:176 </a:t>
            </a:r>
            <a:r>
              <a:rPr lang="en-GB" sz="1700" b="1" i="1" dirty="0" smtClean="0"/>
              <a:t>partially abrogated (superseded) </a:t>
            </a:r>
            <a:r>
              <a:rPr lang="en-GB" sz="1700" b="1" i="1" u="sng" dirty="0">
                <a:solidFill>
                  <a:srgbClr val="0070C0"/>
                </a:solidFill>
                <a:effectLst>
                  <a:outerShdw blurRad="38100" dist="38100" dir="2700000" algn="tl">
                    <a:srgbClr val="000000">
                      <a:alpha val="43137"/>
                    </a:srgbClr>
                  </a:outerShdw>
                </a:effectLst>
              </a:rPr>
              <a:t>Ayah  4:12</a:t>
            </a:r>
            <a:r>
              <a:rPr lang="en-GB" sz="1700" b="1" i="1" dirty="0">
                <a:solidFill>
                  <a:srgbClr val="0070C0"/>
                </a:solidFill>
                <a:effectLst>
                  <a:outerShdw blurRad="38100" dist="38100" dir="2700000" algn="tl">
                    <a:srgbClr val="000000">
                      <a:alpha val="43137"/>
                    </a:srgbClr>
                  </a:outerShdw>
                </a:effectLst>
              </a:rPr>
              <a:t> </a:t>
            </a:r>
            <a:r>
              <a:rPr lang="en-GB" sz="1700" b="1" i="1" dirty="0" smtClean="0">
                <a:solidFill>
                  <a:srgbClr val="0070C0"/>
                </a:solidFill>
                <a:effectLst>
                  <a:outerShdw blurRad="38100" dist="38100" dir="2700000" algn="tl">
                    <a:srgbClr val="000000">
                      <a:alpha val="43137"/>
                    </a:srgbClr>
                  </a:outerShdw>
                </a:effectLst>
              </a:rPr>
              <a:t> </a:t>
            </a:r>
            <a:r>
              <a:rPr lang="en-GB" sz="1700" b="1" i="1" dirty="0" smtClean="0"/>
              <a:t>for Men by</a:t>
            </a:r>
            <a:r>
              <a:rPr lang="en-GB" sz="1700" b="1" i="1" u="sng" dirty="0" smtClean="0">
                <a:solidFill>
                  <a:srgbClr val="0070C0"/>
                </a:solidFill>
                <a:effectLst>
                  <a:outerShdw blurRad="38100" dist="38100" dir="2700000" algn="tl">
                    <a:srgbClr val="000000">
                      <a:alpha val="43137"/>
                    </a:srgbClr>
                  </a:outerShdw>
                </a:effectLst>
              </a:rPr>
              <a:t>.</a:t>
            </a:r>
            <a:endParaRPr lang="en-GB" sz="1700" b="1" i="1" u="sng" dirty="0">
              <a:solidFill>
                <a:srgbClr val="0070C0"/>
              </a:solidFill>
            </a:endParaRPr>
          </a:p>
        </p:txBody>
      </p:sp>
      <p:sp>
        <p:nvSpPr>
          <p:cNvPr id="24" name="Down Arrow 23"/>
          <p:cNvSpPr/>
          <p:nvPr/>
        </p:nvSpPr>
        <p:spPr>
          <a:xfrm>
            <a:off x="7322437" y="2924944"/>
            <a:ext cx="278587" cy="30687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4435562" y="137004"/>
            <a:ext cx="4589516" cy="472180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6470669" y="4945396"/>
            <a:ext cx="1413699" cy="307777"/>
          </a:xfrm>
          <a:prstGeom prst="rect">
            <a:avLst/>
          </a:prstGeom>
          <a:solidFill>
            <a:schemeClr val="tx1"/>
          </a:solidFill>
          <a:ln>
            <a:solidFill>
              <a:schemeClr val="tx1"/>
            </a:solidFill>
          </a:ln>
        </p:spPr>
        <p:txBody>
          <a:bodyPr wrap="square" rtlCol="0">
            <a:spAutoFit/>
          </a:bodyPr>
          <a:lstStyle/>
          <a:p>
            <a:r>
              <a:rPr lang="en-GB" sz="1400" b="1" dirty="0" smtClean="0">
                <a:solidFill>
                  <a:schemeClr val="bg1"/>
                </a:solidFill>
              </a:rPr>
              <a:t>Residue: (2.5/6)</a:t>
            </a:r>
            <a:endParaRPr lang="en-GB" sz="1400" b="1" dirty="0">
              <a:solidFill>
                <a:schemeClr val="bg1"/>
              </a:solidFill>
            </a:endParaRPr>
          </a:p>
        </p:txBody>
      </p:sp>
      <p:grpSp>
        <p:nvGrpSpPr>
          <p:cNvPr id="17" name="Group 16"/>
          <p:cNvGrpSpPr/>
          <p:nvPr/>
        </p:nvGrpSpPr>
        <p:grpSpPr>
          <a:xfrm>
            <a:off x="4490484" y="4932764"/>
            <a:ext cx="4257980" cy="656338"/>
            <a:chOff x="-1515156" y="5148637"/>
            <a:chExt cx="4257980" cy="656338"/>
          </a:xfrm>
          <a:effectLst>
            <a:outerShdw blurRad="50800" dist="38100" dir="2700000" algn="tl" rotWithShape="0">
              <a:prstClr val="black">
                <a:alpha val="40000"/>
              </a:prstClr>
            </a:outerShdw>
          </a:effectLst>
        </p:grpSpPr>
        <p:sp>
          <p:nvSpPr>
            <p:cNvPr id="21" name="TextBox 20"/>
            <p:cNvSpPr txBox="1"/>
            <p:nvPr/>
          </p:nvSpPr>
          <p:spPr>
            <a:xfrm>
              <a:off x="-1515156" y="5148637"/>
              <a:ext cx="2005177" cy="646331"/>
            </a:xfrm>
            <a:prstGeom prst="rect">
              <a:avLst/>
            </a:prstGeom>
            <a:solidFill>
              <a:srgbClr val="FFFF00"/>
            </a:solidFill>
            <a:ln>
              <a:solidFill>
                <a:schemeClr val="tx1"/>
              </a:solidFill>
            </a:ln>
          </p:spPr>
          <p:txBody>
            <a:bodyPr wrap="square" rtlCol="0">
              <a:spAutoFit/>
            </a:bodyPr>
            <a:lstStyle/>
            <a:p>
              <a:pPr algn="ctr"/>
              <a:r>
                <a:rPr lang="en-GB" b="1" dirty="0" smtClean="0">
                  <a:solidFill>
                    <a:srgbClr val="FF0000"/>
                  </a:solidFill>
                </a:rPr>
                <a:t>Brothers &amp; Sisters</a:t>
              </a:r>
            </a:p>
            <a:p>
              <a:pPr algn="ctr"/>
              <a:r>
                <a:rPr lang="en-GB" b="1" dirty="0" smtClean="0">
                  <a:solidFill>
                    <a:srgbClr val="FF0000"/>
                  </a:solidFill>
                </a:rPr>
                <a:t>2/6</a:t>
              </a:r>
              <a:endParaRPr lang="en-GB" b="1" dirty="0">
                <a:solidFill>
                  <a:srgbClr val="FF0000"/>
                </a:solidFill>
              </a:endParaRPr>
            </a:p>
          </p:txBody>
        </p:sp>
        <p:sp>
          <p:nvSpPr>
            <p:cNvPr id="20" name="TextBox 19"/>
            <p:cNvSpPr txBox="1"/>
            <p:nvPr/>
          </p:nvSpPr>
          <p:spPr>
            <a:xfrm>
              <a:off x="1471957" y="5435643"/>
              <a:ext cx="1270867" cy="369332"/>
            </a:xfrm>
            <a:prstGeom prst="rect">
              <a:avLst/>
            </a:prstGeom>
            <a:solidFill>
              <a:srgbClr val="FFFF00"/>
            </a:solidFill>
            <a:ln>
              <a:solidFill>
                <a:schemeClr val="tx1"/>
              </a:solidFill>
            </a:ln>
          </p:spPr>
          <p:txBody>
            <a:bodyPr wrap="square" rtlCol="0">
              <a:spAutoFit/>
            </a:bodyPr>
            <a:lstStyle/>
            <a:p>
              <a:pPr algn="ctr"/>
              <a:r>
                <a:rPr lang="en-GB" b="1" dirty="0" smtClean="0">
                  <a:solidFill>
                    <a:srgbClr val="0070C0"/>
                  </a:solidFill>
                </a:rPr>
                <a:t>Wife</a:t>
              </a:r>
              <a:r>
                <a:rPr lang="en-GB" b="1" dirty="0" smtClean="0">
                  <a:solidFill>
                    <a:srgbClr val="FF0000"/>
                  </a:solidFill>
                </a:rPr>
                <a:t> </a:t>
              </a:r>
              <a:r>
                <a:rPr lang="en-GB" sz="1600" b="1" dirty="0" smtClean="0"/>
                <a:t> </a:t>
              </a:r>
              <a:r>
                <a:rPr lang="en-GB" sz="1600" b="1" dirty="0" smtClean="0">
                  <a:solidFill>
                    <a:srgbClr val="0070C0"/>
                  </a:solidFill>
                </a:rPr>
                <a:t>1.5/6</a:t>
              </a:r>
              <a:endParaRPr lang="en-GB" sz="1000" b="1" dirty="0">
                <a:solidFill>
                  <a:srgbClr val="0070C0"/>
                </a:solidFill>
              </a:endParaRPr>
            </a:p>
          </p:txBody>
        </p:sp>
      </p:grpSp>
      <p:sp>
        <p:nvSpPr>
          <p:cNvPr id="27" name="TextBox 26"/>
          <p:cNvSpPr txBox="1"/>
          <p:nvPr/>
        </p:nvSpPr>
        <p:spPr>
          <a:xfrm>
            <a:off x="210224" y="4494983"/>
            <a:ext cx="4102555" cy="353943"/>
          </a:xfrm>
          <a:prstGeom prst="rect">
            <a:avLst/>
          </a:prstGeom>
          <a:solidFill>
            <a:srgbClr val="FF0000"/>
          </a:solidFill>
          <a:ln>
            <a:solidFill>
              <a:schemeClr val="tx1"/>
            </a:solidFill>
          </a:ln>
        </p:spPr>
        <p:txBody>
          <a:bodyPr wrap="square" rtlCol="0">
            <a:spAutoFit/>
          </a:bodyPr>
          <a:lstStyle/>
          <a:p>
            <a:pPr algn="ctr"/>
            <a:r>
              <a:rPr lang="en-GB" sz="1700" b="1" i="1" dirty="0" smtClean="0">
                <a:solidFill>
                  <a:srgbClr val="FFFF00"/>
                </a:solidFill>
              </a:rPr>
              <a:t>INHERITANCE = Estate-(Debts + Bequests)</a:t>
            </a:r>
            <a:endParaRPr lang="en-GB" sz="1700" b="1" i="1" dirty="0">
              <a:solidFill>
                <a:srgbClr val="FFFF00"/>
              </a:solidFill>
            </a:endParaRPr>
          </a:p>
        </p:txBody>
      </p:sp>
      <p:grpSp>
        <p:nvGrpSpPr>
          <p:cNvPr id="28" name="Group 27"/>
          <p:cNvGrpSpPr/>
          <p:nvPr/>
        </p:nvGrpSpPr>
        <p:grpSpPr>
          <a:xfrm>
            <a:off x="227774" y="5614085"/>
            <a:ext cx="3872292" cy="630942"/>
            <a:chOff x="2744744" y="5025501"/>
            <a:chExt cx="3872292" cy="630942"/>
          </a:xfrm>
          <a:effectLst>
            <a:outerShdw blurRad="50800" dist="38100" dir="2700000" algn="tl" rotWithShape="0">
              <a:prstClr val="black">
                <a:alpha val="40000"/>
              </a:prstClr>
            </a:outerShdw>
          </a:effectLst>
        </p:grpSpPr>
        <p:grpSp>
          <p:nvGrpSpPr>
            <p:cNvPr id="29" name="Group 28"/>
            <p:cNvGrpSpPr/>
            <p:nvPr/>
          </p:nvGrpSpPr>
          <p:grpSpPr>
            <a:xfrm>
              <a:off x="3586364" y="5025501"/>
              <a:ext cx="3030672" cy="630942"/>
              <a:chOff x="-351600" y="5022155"/>
              <a:chExt cx="3030672" cy="630942"/>
            </a:xfrm>
          </p:grpSpPr>
          <p:sp>
            <p:nvSpPr>
              <p:cNvPr id="32" name="TextBox 31"/>
              <p:cNvSpPr txBox="1"/>
              <p:nvPr/>
            </p:nvSpPr>
            <p:spPr>
              <a:xfrm>
                <a:off x="-351600" y="5022155"/>
                <a:ext cx="841620" cy="630942"/>
              </a:xfrm>
              <a:prstGeom prst="rect">
                <a:avLst/>
              </a:prstGeom>
              <a:solidFill>
                <a:srgbClr val="FFFF00"/>
              </a:solidFill>
              <a:ln>
                <a:solidFill>
                  <a:schemeClr val="tx1"/>
                </a:solidFill>
              </a:ln>
            </p:spPr>
            <p:txBody>
              <a:bodyPr wrap="square" rtlCol="0">
                <a:spAutoFit/>
              </a:bodyPr>
              <a:lstStyle/>
              <a:p>
                <a:pPr algn="ctr"/>
                <a:r>
                  <a:rPr lang="en-GB" sz="1600" b="1" dirty="0" smtClean="0">
                    <a:solidFill>
                      <a:srgbClr val="FF0000"/>
                    </a:solidFill>
                  </a:rPr>
                  <a:t>Brother</a:t>
                </a:r>
              </a:p>
              <a:p>
                <a:pPr algn="ctr"/>
                <a:r>
                  <a:rPr lang="en-GB" sz="1700" b="1" dirty="0" smtClean="0">
                    <a:solidFill>
                      <a:srgbClr val="FF0000"/>
                    </a:solidFill>
                  </a:rPr>
                  <a:t>1/6</a:t>
                </a:r>
              </a:p>
              <a:p>
                <a:pPr algn="ctr"/>
                <a:endParaRPr lang="en-GB" sz="200" b="1" dirty="0">
                  <a:solidFill>
                    <a:srgbClr val="FF0000"/>
                  </a:solidFill>
                </a:endParaRPr>
              </a:p>
            </p:txBody>
          </p:sp>
          <p:sp>
            <p:nvSpPr>
              <p:cNvPr id="31" name="TextBox 30"/>
              <p:cNvSpPr txBox="1"/>
              <p:nvPr/>
            </p:nvSpPr>
            <p:spPr>
              <a:xfrm>
                <a:off x="1441041" y="5283765"/>
                <a:ext cx="1238031" cy="369332"/>
              </a:xfrm>
              <a:prstGeom prst="rect">
                <a:avLst/>
              </a:prstGeom>
              <a:solidFill>
                <a:srgbClr val="FFFF00"/>
              </a:solidFill>
              <a:ln>
                <a:solidFill>
                  <a:schemeClr val="tx1"/>
                </a:solidFill>
              </a:ln>
            </p:spPr>
            <p:txBody>
              <a:bodyPr wrap="square" rtlCol="0">
                <a:spAutoFit/>
              </a:bodyPr>
              <a:lstStyle/>
              <a:p>
                <a:pPr algn="ctr"/>
                <a:r>
                  <a:rPr lang="en-GB" b="1" dirty="0" smtClean="0"/>
                  <a:t>Husb. 3</a:t>
                </a:r>
                <a:r>
                  <a:rPr lang="en-GB" sz="1600" b="1" dirty="0" smtClean="0"/>
                  <a:t>/6</a:t>
                </a:r>
                <a:endParaRPr lang="en-GB" sz="1000" b="1" dirty="0"/>
              </a:p>
            </p:txBody>
          </p:sp>
        </p:grpSp>
        <p:sp>
          <p:nvSpPr>
            <p:cNvPr id="30" name="TextBox 29"/>
            <p:cNvSpPr txBox="1"/>
            <p:nvPr/>
          </p:nvSpPr>
          <p:spPr>
            <a:xfrm>
              <a:off x="2744744" y="5025501"/>
              <a:ext cx="841620" cy="630942"/>
            </a:xfrm>
            <a:prstGeom prst="rect">
              <a:avLst/>
            </a:prstGeom>
            <a:solidFill>
              <a:srgbClr val="FFFF00"/>
            </a:solidFill>
            <a:ln>
              <a:solidFill>
                <a:schemeClr val="tx1"/>
              </a:solidFill>
            </a:ln>
          </p:spPr>
          <p:txBody>
            <a:bodyPr wrap="square" rtlCol="0">
              <a:spAutoFit/>
            </a:bodyPr>
            <a:lstStyle/>
            <a:p>
              <a:pPr algn="ctr"/>
              <a:r>
                <a:rPr lang="en-GB" sz="1700" b="1" dirty="0" smtClean="0">
                  <a:solidFill>
                    <a:srgbClr val="FF0000"/>
                  </a:solidFill>
                </a:rPr>
                <a:t>Sister </a:t>
              </a:r>
            </a:p>
            <a:p>
              <a:pPr algn="ctr"/>
              <a:r>
                <a:rPr lang="en-GB" sz="1700" b="1" dirty="0" smtClean="0">
                  <a:solidFill>
                    <a:srgbClr val="FF0000"/>
                  </a:solidFill>
                </a:rPr>
                <a:t>1/6</a:t>
              </a:r>
            </a:p>
            <a:p>
              <a:pPr algn="ctr"/>
              <a:endParaRPr lang="en-GB" sz="100" b="1" dirty="0">
                <a:solidFill>
                  <a:srgbClr val="FF0000"/>
                </a:solidFill>
              </a:endParaRPr>
            </a:p>
          </p:txBody>
        </p:sp>
      </p:grpSp>
      <p:sp>
        <p:nvSpPr>
          <p:cNvPr id="39" name="TextBox 38"/>
          <p:cNvSpPr txBox="1"/>
          <p:nvPr/>
        </p:nvSpPr>
        <p:spPr>
          <a:xfrm>
            <a:off x="6502245" y="5636239"/>
            <a:ext cx="1382123" cy="307777"/>
          </a:xfrm>
          <a:prstGeom prst="rect">
            <a:avLst/>
          </a:prstGeom>
          <a:solidFill>
            <a:schemeClr val="tx1"/>
          </a:solidFill>
          <a:ln>
            <a:solidFill>
              <a:schemeClr val="tx1"/>
            </a:solidFill>
          </a:ln>
        </p:spPr>
        <p:txBody>
          <a:bodyPr wrap="square" rtlCol="0">
            <a:spAutoFit/>
          </a:bodyPr>
          <a:lstStyle/>
          <a:p>
            <a:r>
              <a:rPr lang="en-GB" sz="1400" b="1" dirty="0" smtClean="0">
                <a:solidFill>
                  <a:schemeClr val="bg1"/>
                </a:solidFill>
              </a:rPr>
              <a:t>Residue: (1/6)</a:t>
            </a:r>
            <a:endParaRPr lang="en-GB" sz="1400" b="1" dirty="0">
              <a:solidFill>
                <a:schemeClr val="bg1"/>
              </a:solidFill>
            </a:endParaRPr>
          </a:p>
        </p:txBody>
      </p:sp>
      <p:grpSp>
        <p:nvGrpSpPr>
          <p:cNvPr id="35" name="Group 34"/>
          <p:cNvGrpSpPr/>
          <p:nvPr/>
        </p:nvGrpSpPr>
        <p:grpSpPr>
          <a:xfrm>
            <a:off x="4490484" y="5636239"/>
            <a:ext cx="4257980" cy="656338"/>
            <a:chOff x="-1515156" y="5148637"/>
            <a:chExt cx="4257980" cy="656338"/>
          </a:xfrm>
          <a:effectLst>
            <a:outerShdw blurRad="50800" dist="38100" dir="2700000" algn="tl" rotWithShape="0">
              <a:prstClr val="black">
                <a:alpha val="40000"/>
              </a:prstClr>
            </a:outerShdw>
          </a:effectLst>
        </p:grpSpPr>
        <p:sp>
          <p:nvSpPr>
            <p:cNvPr id="38" name="TextBox 37"/>
            <p:cNvSpPr txBox="1"/>
            <p:nvPr/>
          </p:nvSpPr>
          <p:spPr>
            <a:xfrm>
              <a:off x="-1515156" y="5148637"/>
              <a:ext cx="2005177" cy="646331"/>
            </a:xfrm>
            <a:prstGeom prst="rect">
              <a:avLst/>
            </a:prstGeom>
            <a:solidFill>
              <a:srgbClr val="FFFF00"/>
            </a:solidFill>
            <a:ln>
              <a:solidFill>
                <a:schemeClr val="tx1"/>
              </a:solidFill>
            </a:ln>
          </p:spPr>
          <p:txBody>
            <a:bodyPr wrap="square" rtlCol="0">
              <a:spAutoFit/>
            </a:bodyPr>
            <a:lstStyle/>
            <a:p>
              <a:pPr algn="ctr"/>
              <a:r>
                <a:rPr lang="en-GB" b="1" dirty="0" smtClean="0">
                  <a:solidFill>
                    <a:srgbClr val="FF0000"/>
                  </a:solidFill>
                </a:rPr>
                <a:t>Brothers &amp; Sisters</a:t>
              </a:r>
            </a:p>
            <a:p>
              <a:pPr algn="ctr"/>
              <a:r>
                <a:rPr lang="en-GB" b="1" dirty="0" smtClean="0">
                  <a:solidFill>
                    <a:srgbClr val="FF0000"/>
                  </a:solidFill>
                </a:rPr>
                <a:t>2/6</a:t>
              </a:r>
              <a:endParaRPr lang="en-GB" b="1" dirty="0">
                <a:solidFill>
                  <a:srgbClr val="FF0000"/>
                </a:solidFill>
              </a:endParaRPr>
            </a:p>
          </p:txBody>
        </p:sp>
        <p:sp>
          <p:nvSpPr>
            <p:cNvPr id="37" name="TextBox 36"/>
            <p:cNvSpPr txBox="1"/>
            <p:nvPr/>
          </p:nvSpPr>
          <p:spPr>
            <a:xfrm>
              <a:off x="1471957" y="5435643"/>
              <a:ext cx="1270867" cy="369332"/>
            </a:xfrm>
            <a:prstGeom prst="rect">
              <a:avLst/>
            </a:prstGeom>
            <a:solidFill>
              <a:srgbClr val="FFFF00"/>
            </a:solidFill>
            <a:ln>
              <a:solidFill>
                <a:schemeClr val="tx1"/>
              </a:solidFill>
            </a:ln>
          </p:spPr>
          <p:txBody>
            <a:bodyPr wrap="square" rtlCol="0">
              <a:spAutoFit/>
            </a:bodyPr>
            <a:lstStyle/>
            <a:p>
              <a:pPr algn="ctr"/>
              <a:r>
                <a:rPr lang="en-GB" b="1" dirty="0" smtClean="0"/>
                <a:t>Husb.</a:t>
              </a:r>
              <a:r>
                <a:rPr lang="en-GB" sz="1600" b="1" dirty="0" smtClean="0"/>
                <a:t> 3/6</a:t>
              </a:r>
              <a:endParaRPr lang="en-GB" sz="1000" b="1" dirty="0"/>
            </a:p>
          </p:txBody>
        </p:sp>
      </p:grpSp>
      <p:grpSp>
        <p:nvGrpSpPr>
          <p:cNvPr id="50" name="Group 49"/>
          <p:cNvGrpSpPr/>
          <p:nvPr/>
        </p:nvGrpSpPr>
        <p:grpSpPr>
          <a:xfrm>
            <a:off x="6503192" y="5244754"/>
            <a:ext cx="988912" cy="340992"/>
            <a:chOff x="7406355" y="5768950"/>
            <a:chExt cx="804501" cy="369332"/>
          </a:xfrm>
        </p:grpSpPr>
        <p:pic>
          <p:nvPicPr>
            <p:cNvPr id="51" name="Picture 50"/>
            <p:cNvPicPr>
              <a:picLocks noChangeAspect="1" noChangeArrowheads="1"/>
            </p:cNvPicPr>
            <p:nvPr/>
          </p:nvPicPr>
          <p:blipFill rotWithShape="1">
            <a:blip r:embed="rId6" cstate="print">
              <a:clrChange>
                <a:clrFrom>
                  <a:srgbClr val="FFFFFF"/>
                </a:clrFrom>
                <a:clrTo>
                  <a:srgbClr val="FFFFFF">
                    <a:alpha val="0"/>
                  </a:srgbClr>
                </a:clrTo>
              </a:clrChange>
              <a:duotone>
                <a:prstClr val="black"/>
                <a:srgbClr val="FFFFFF">
                  <a:alpha val="69804"/>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83105" t="17889" b="7690"/>
            <a:stretch/>
          </p:blipFill>
          <p:spPr bwMode="auto">
            <a:xfrm rot="5400000">
              <a:off x="7627297" y="5563207"/>
              <a:ext cx="362618" cy="774105"/>
            </a:xfrm>
            <a:prstGeom prst="rect">
              <a:avLst/>
            </a:prstGeom>
            <a:solidFill>
              <a:schemeClr val="accent1">
                <a:alpha val="46000"/>
              </a:schemeClr>
            </a:solidFill>
            <a:ln>
              <a:noFill/>
            </a:ln>
            <a:extLst/>
          </p:spPr>
        </p:pic>
        <p:sp>
          <p:nvSpPr>
            <p:cNvPr id="52" name="TextBox 51"/>
            <p:cNvSpPr txBox="1"/>
            <p:nvPr/>
          </p:nvSpPr>
          <p:spPr>
            <a:xfrm>
              <a:off x="7406355" y="5768950"/>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grpSp>
      <p:grpSp>
        <p:nvGrpSpPr>
          <p:cNvPr id="47" name="Group 46"/>
          <p:cNvGrpSpPr/>
          <p:nvPr/>
        </p:nvGrpSpPr>
        <p:grpSpPr>
          <a:xfrm>
            <a:off x="1928391" y="5216413"/>
            <a:ext cx="993138" cy="369332"/>
            <a:chOff x="7406355" y="5768950"/>
            <a:chExt cx="804501" cy="369332"/>
          </a:xfrm>
        </p:grpSpPr>
        <p:pic>
          <p:nvPicPr>
            <p:cNvPr id="48" name="Picture 47"/>
            <p:cNvPicPr>
              <a:picLocks noChangeAspect="1" noChangeArrowheads="1"/>
            </p:cNvPicPr>
            <p:nvPr/>
          </p:nvPicPr>
          <p:blipFill rotWithShape="1">
            <a:blip r:embed="rId6" cstate="print">
              <a:clrChange>
                <a:clrFrom>
                  <a:srgbClr val="FFFFFF"/>
                </a:clrFrom>
                <a:clrTo>
                  <a:srgbClr val="FFFFFF">
                    <a:alpha val="0"/>
                  </a:srgbClr>
                </a:clrTo>
              </a:clrChange>
              <a:duotone>
                <a:prstClr val="black"/>
                <a:srgbClr val="FFFFFF">
                  <a:alpha val="69804"/>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83105" t="17889" b="7690"/>
            <a:stretch/>
          </p:blipFill>
          <p:spPr bwMode="auto">
            <a:xfrm rot="5400000">
              <a:off x="7627297" y="5563207"/>
              <a:ext cx="362618" cy="774105"/>
            </a:xfrm>
            <a:prstGeom prst="rect">
              <a:avLst/>
            </a:prstGeom>
            <a:solidFill>
              <a:schemeClr val="accent1">
                <a:alpha val="46000"/>
              </a:schemeClr>
            </a:solidFill>
            <a:ln>
              <a:noFill/>
            </a:ln>
            <a:extLst/>
          </p:spPr>
        </p:pic>
        <p:sp>
          <p:nvSpPr>
            <p:cNvPr id="49" name="TextBox 48"/>
            <p:cNvSpPr txBox="1"/>
            <p:nvPr/>
          </p:nvSpPr>
          <p:spPr>
            <a:xfrm>
              <a:off x="7406355" y="5768950"/>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grpSp>
      <p:sp>
        <p:nvSpPr>
          <p:cNvPr id="9" name="Slide Number Placeholder 8"/>
          <p:cNvSpPr>
            <a:spLocks noGrp="1"/>
          </p:cNvSpPr>
          <p:nvPr>
            <p:ph type="sldNum" sz="quarter" idx="12"/>
          </p:nvPr>
        </p:nvSpPr>
        <p:spPr/>
        <p:txBody>
          <a:bodyPr/>
          <a:lstStyle/>
          <a:p>
            <a:fld id="{E03270F7-A444-4323-8500-EEB0C563AEED}" type="slidenum">
              <a:rPr lang="en-GB" smtClean="0"/>
              <a:t>13</a:t>
            </a:fld>
            <a:endParaRPr lang="en-GB" dirty="0"/>
          </a:p>
        </p:txBody>
      </p:sp>
    </p:spTree>
    <p:extLst>
      <p:ext uri="{BB962C8B-B14F-4D97-AF65-F5344CB8AC3E}">
        <p14:creationId xmlns:p14="http://schemas.microsoft.com/office/powerpoint/2010/main" val="17225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par>
                                <p:cTn id="51" presetID="2" presetClass="entr" presetSubtype="2"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2000" fill="hold"/>
                                        <p:tgtEl>
                                          <p:spTgt spid="27"/>
                                        </p:tgtEl>
                                        <p:attrNameLst>
                                          <p:attrName>ppt_x</p:attrName>
                                        </p:attrNameLst>
                                      </p:cBhvr>
                                      <p:tavLst>
                                        <p:tav tm="0">
                                          <p:val>
                                            <p:strVal val="1+#ppt_w/2"/>
                                          </p:val>
                                        </p:tav>
                                        <p:tav tm="100000">
                                          <p:val>
                                            <p:strVal val="#ppt_x"/>
                                          </p:val>
                                        </p:tav>
                                      </p:tavLst>
                                    </p:anim>
                                    <p:anim calcmode="lin" valueType="num">
                                      <p:cBhvr additive="base">
                                        <p:cTn id="54"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4" grpId="0" animBg="1"/>
      <p:bldP spid="26" grpId="0" animBg="1"/>
      <p:bldP spid="27"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7292587" y="3580288"/>
            <a:ext cx="1001326" cy="1200329"/>
          </a:xfrm>
          <a:prstGeom prst="rect">
            <a:avLst/>
          </a:prstGeom>
          <a:noFill/>
          <a:ln>
            <a:solidFill>
              <a:schemeClr val="tx1"/>
            </a:solidFill>
          </a:ln>
        </p:spPr>
        <p:txBody>
          <a:bodyPr wrap="square" rtlCol="0">
            <a:spAutoFit/>
          </a:bodyPr>
          <a:lstStyle/>
          <a:p>
            <a:pPr algn="ctr"/>
            <a:r>
              <a:rPr lang="en-GB" b="1" dirty="0" smtClean="0"/>
              <a:t>P/Trust</a:t>
            </a:r>
          </a:p>
          <a:p>
            <a:pPr algn="ctr"/>
            <a:endParaRPr lang="en-GB" b="1" dirty="0" smtClean="0"/>
          </a:p>
          <a:p>
            <a:pPr algn="ctr"/>
            <a:endParaRPr lang="en-GB" b="1" dirty="0" smtClean="0"/>
          </a:p>
          <a:p>
            <a:pPr algn="ctr"/>
            <a:r>
              <a:rPr lang="en-GB" b="1" dirty="0" smtClean="0">
                <a:solidFill>
                  <a:srgbClr val="FF0000"/>
                </a:solidFill>
              </a:rPr>
              <a:t>2.5/6</a:t>
            </a:r>
            <a:r>
              <a:rPr lang="en-GB" b="1" baseline="-25000" dirty="0" smtClean="0">
                <a:solidFill>
                  <a:srgbClr val="FF0000"/>
                </a:solidFill>
              </a:rPr>
              <a:t>R</a:t>
            </a:r>
            <a:endParaRPr lang="en-GB" b="1" baseline="-25000" dirty="0">
              <a:solidFill>
                <a:srgbClr val="FF0000"/>
              </a:solidFill>
            </a:endParaRPr>
          </a:p>
        </p:txBody>
      </p:sp>
      <p:sp>
        <p:nvSpPr>
          <p:cNvPr id="33" name="TextBox 32"/>
          <p:cNvSpPr txBox="1"/>
          <p:nvPr/>
        </p:nvSpPr>
        <p:spPr>
          <a:xfrm>
            <a:off x="4119235" y="4944457"/>
            <a:ext cx="1001326" cy="1277273"/>
          </a:xfrm>
          <a:prstGeom prst="rect">
            <a:avLst/>
          </a:prstGeom>
          <a:noFill/>
          <a:ln>
            <a:solidFill>
              <a:schemeClr val="tx1"/>
            </a:solidFill>
          </a:ln>
        </p:spPr>
        <p:txBody>
          <a:bodyPr wrap="square" rtlCol="0">
            <a:spAutoFit/>
          </a:bodyPr>
          <a:lstStyle/>
          <a:p>
            <a:pPr algn="ctr"/>
            <a:r>
              <a:rPr lang="en-GB" b="1" dirty="0" smtClean="0"/>
              <a:t>P/Trust</a:t>
            </a:r>
          </a:p>
          <a:p>
            <a:pPr algn="ctr"/>
            <a:endParaRPr lang="en-GB" b="1" dirty="0" smtClean="0">
              <a:solidFill>
                <a:srgbClr val="FF0000"/>
              </a:solidFill>
            </a:endParaRPr>
          </a:p>
          <a:p>
            <a:pPr algn="ctr"/>
            <a:endParaRPr lang="en-GB" sz="500" b="1" dirty="0">
              <a:solidFill>
                <a:srgbClr val="FF0000"/>
              </a:solidFill>
            </a:endParaRPr>
          </a:p>
          <a:p>
            <a:pPr algn="ctr"/>
            <a:r>
              <a:rPr lang="en-GB" b="1" dirty="0" smtClean="0"/>
              <a:t>0.5</a:t>
            </a:r>
            <a:r>
              <a:rPr lang="en-GB" b="1" baseline="-25000" dirty="0" smtClean="0"/>
              <a:t>R</a:t>
            </a:r>
            <a:r>
              <a:rPr lang="en-GB" b="1" dirty="0" smtClean="0"/>
              <a:t>/6 </a:t>
            </a:r>
            <a:r>
              <a:rPr lang="en-GB" b="1" dirty="0" smtClean="0">
                <a:solidFill>
                  <a:srgbClr val="FF0000"/>
                </a:solidFill>
              </a:rPr>
              <a:t>2.5/6</a:t>
            </a:r>
            <a:r>
              <a:rPr lang="en-GB" b="1" baseline="-25000" dirty="0" smtClean="0">
                <a:solidFill>
                  <a:srgbClr val="FF0000"/>
                </a:solidFill>
              </a:rPr>
              <a:t>R</a:t>
            </a:r>
          </a:p>
        </p:txBody>
      </p:sp>
      <p:sp>
        <p:nvSpPr>
          <p:cNvPr id="10" name="TextBox 9"/>
          <p:cNvSpPr txBox="1"/>
          <p:nvPr/>
        </p:nvSpPr>
        <p:spPr>
          <a:xfrm>
            <a:off x="1048009" y="4921443"/>
            <a:ext cx="1001326" cy="1246495"/>
          </a:xfrm>
          <a:prstGeom prst="rect">
            <a:avLst/>
          </a:prstGeom>
          <a:noFill/>
          <a:ln>
            <a:solidFill>
              <a:schemeClr val="tx1"/>
            </a:solidFill>
          </a:ln>
        </p:spPr>
        <p:txBody>
          <a:bodyPr wrap="square" rtlCol="0">
            <a:spAutoFit/>
          </a:bodyPr>
          <a:lstStyle/>
          <a:p>
            <a:pPr algn="ctr"/>
            <a:r>
              <a:rPr lang="en-GB" b="1" dirty="0" smtClean="0"/>
              <a:t>P/Trust</a:t>
            </a:r>
          </a:p>
          <a:p>
            <a:pPr algn="ctr"/>
            <a:endParaRPr lang="en-GB" sz="800" b="1" dirty="0" smtClean="0">
              <a:solidFill>
                <a:srgbClr val="FF0000"/>
              </a:solidFill>
            </a:endParaRPr>
          </a:p>
          <a:p>
            <a:pPr algn="ctr"/>
            <a:endParaRPr lang="en-GB" sz="800" b="1" dirty="0" smtClean="0">
              <a:solidFill>
                <a:srgbClr val="FF0000"/>
              </a:solidFill>
            </a:endParaRPr>
          </a:p>
          <a:p>
            <a:pPr algn="ctr"/>
            <a:endParaRPr lang="en-GB" sz="500" b="1" dirty="0" smtClean="0">
              <a:solidFill>
                <a:srgbClr val="FF0000"/>
              </a:solidFill>
            </a:endParaRPr>
          </a:p>
          <a:p>
            <a:pPr algn="ctr"/>
            <a:r>
              <a:rPr lang="en-GB" b="1" dirty="0" smtClean="0"/>
              <a:t>1.5</a:t>
            </a:r>
            <a:r>
              <a:rPr lang="en-GB" b="1" baseline="-25000" dirty="0" smtClean="0"/>
              <a:t>R</a:t>
            </a:r>
            <a:r>
              <a:rPr lang="en-GB" b="1" dirty="0" smtClean="0"/>
              <a:t>/6 </a:t>
            </a:r>
            <a:r>
              <a:rPr lang="en-GB" b="1" dirty="0" smtClean="0">
                <a:solidFill>
                  <a:srgbClr val="FF0000"/>
                </a:solidFill>
              </a:rPr>
              <a:t>3.5/6</a:t>
            </a:r>
            <a:r>
              <a:rPr lang="en-GB" b="1" baseline="-25000" dirty="0" smtClean="0">
                <a:solidFill>
                  <a:srgbClr val="FF0000"/>
                </a:solidFill>
              </a:rPr>
              <a:t>R</a:t>
            </a:r>
            <a:endParaRPr lang="en-GB" b="1" baseline="-25000" dirty="0">
              <a:solidFill>
                <a:srgbClr val="FF0000"/>
              </a:solidFill>
            </a:endParaRPr>
          </a:p>
        </p:txBody>
      </p:sp>
      <p:grpSp>
        <p:nvGrpSpPr>
          <p:cNvPr id="5" name="Group 4"/>
          <p:cNvGrpSpPr/>
          <p:nvPr/>
        </p:nvGrpSpPr>
        <p:grpSpPr>
          <a:xfrm>
            <a:off x="4355976" y="137004"/>
            <a:ext cx="4686300" cy="3385489"/>
            <a:chOff x="2184400" y="917737"/>
            <a:chExt cx="4686300" cy="3385489"/>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08" t="28886" r="25142" b="30508"/>
            <a:stretch/>
          </p:blipFill>
          <p:spPr bwMode="auto">
            <a:xfrm>
              <a:off x="2184400" y="1982609"/>
              <a:ext cx="4686300" cy="232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60" t="22405" r="25101" b="58962"/>
            <a:stretch/>
          </p:blipFill>
          <p:spPr bwMode="auto">
            <a:xfrm>
              <a:off x="2286000" y="917737"/>
              <a:ext cx="4584700" cy="106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Slide Number Placeholder 5"/>
          <p:cNvSpPr>
            <a:spLocks noGrp="1"/>
          </p:cNvSpPr>
          <p:nvPr>
            <p:ph type="sldNum" sz="quarter" idx="12"/>
          </p:nvPr>
        </p:nvSpPr>
        <p:spPr/>
        <p:txBody>
          <a:bodyPr/>
          <a:lstStyle/>
          <a:p>
            <a:fld id="{E03270F7-A444-4323-8500-EEB0C563AEED}" type="slidenum">
              <a:rPr lang="en-GB" smtClean="0"/>
              <a:t>14</a:t>
            </a:fld>
            <a:endParaRPr lang="en-GB" dirty="0"/>
          </a:p>
        </p:txBody>
      </p:sp>
      <p:sp>
        <p:nvSpPr>
          <p:cNvPr id="2" name="Rectangle 1"/>
          <p:cNvSpPr/>
          <p:nvPr/>
        </p:nvSpPr>
        <p:spPr>
          <a:xfrm>
            <a:off x="11612" y="1250046"/>
            <a:ext cx="4457576" cy="3693319"/>
          </a:xfrm>
          <a:prstGeom prst="rect">
            <a:avLst/>
          </a:prstGeom>
        </p:spPr>
        <p:txBody>
          <a:bodyPr wrap="square">
            <a:spAutoFit/>
          </a:bodyPr>
          <a:lstStyle/>
          <a:p>
            <a:pPr algn="just"/>
            <a:r>
              <a:rPr lang="en-GB" dirty="0" smtClean="0"/>
              <a:t>They </a:t>
            </a:r>
            <a:r>
              <a:rPr lang="en-GB" dirty="0"/>
              <a:t>will ask thee for a pronouncement. Say: 'God pronounces to you </a:t>
            </a:r>
            <a:r>
              <a:rPr lang="en-GB" b="1" u="sng" dirty="0"/>
              <a:t>concerning the</a:t>
            </a:r>
          </a:p>
          <a:p>
            <a:pPr algn="just"/>
            <a:r>
              <a:rPr lang="en-GB" b="1" u="sng" dirty="0"/>
              <a:t>indirect heirs. </a:t>
            </a:r>
            <a:endParaRPr lang="en-GB" b="1" u="sng" dirty="0" smtClean="0"/>
          </a:p>
          <a:p>
            <a:pPr algn="just"/>
            <a:r>
              <a:rPr lang="en-GB" b="1" u="sng" dirty="0" smtClean="0"/>
              <a:t>If </a:t>
            </a:r>
            <a:r>
              <a:rPr lang="en-GB" b="1" u="sng" dirty="0"/>
              <a:t>a man perishes having no children, but he has a sister, she shall receive </a:t>
            </a:r>
            <a:r>
              <a:rPr lang="en-GB" b="1" u="sng" dirty="0" smtClean="0"/>
              <a:t>a half </a:t>
            </a:r>
            <a:r>
              <a:rPr lang="en-GB" b="1" u="sng" dirty="0"/>
              <a:t>of what he leaves</a:t>
            </a:r>
            <a:r>
              <a:rPr lang="en-GB" b="1" dirty="0"/>
              <a:t>, and </a:t>
            </a:r>
            <a:r>
              <a:rPr lang="en-GB" b="1" u="sng" dirty="0"/>
              <a:t>he is her heir if she has no </a:t>
            </a:r>
            <a:r>
              <a:rPr lang="en-GB" b="1" u="sng" dirty="0" smtClean="0"/>
              <a:t>children</a:t>
            </a:r>
            <a:r>
              <a:rPr lang="en-GB" dirty="0" smtClean="0"/>
              <a:t>. </a:t>
            </a:r>
          </a:p>
          <a:p>
            <a:pPr algn="just"/>
            <a:r>
              <a:rPr lang="en-GB" dirty="0" smtClean="0"/>
              <a:t>If </a:t>
            </a:r>
            <a:r>
              <a:rPr lang="en-GB" b="1" u="sng" dirty="0"/>
              <a:t>there be two sisters, they shall receive two-thirds of what he leaves</a:t>
            </a:r>
            <a:r>
              <a:rPr lang="en-GB" b="1" dirty="0"/>
              <a:t>; </a:t>
            </a:r>
            <a:endParaRPr lang="en-GB" b="1" dirty="0" smtClean="0"/>
          </a:p>
          <a:p>
            <a:pPr algn="just"/>
            <a:r>
              <a:rPr lang="en-GB" b="1" u="sng" dirty="0" smtClean="0"/>
              <a:t>if </a:t>
            </a:r>
            <a:r>
              <a:rPr lang="en-GB" b="1" u="sng" dirty="0"/>
              <a:t>there be brothers </a:t>
            </a:r>
            <a:r>
              <a:rPr lang="en-GB" b="1" u="sng" dirty="0" smtClean="0"/>
              <a:t>and sisters</a:t>
            </a:r>
            <a:r>
              <a:rPr lang="en-GB" b="1" u="sng" dirty="0"/>
              <a:t>, the male shall receive the portion of two female</a:t>
            </a:r>
            <a:r>
              <a:rPr lang="en-GB" b="1" dirty="0"/>
              <a:t>s</a:t>
            </a:r>
            <a:r>
              <a:rPr lang="en-GB" dirty="0"/>
              <a:t>. </a:t>
            </a:r>
            <a:endParaRPr lang="en-GB" dirty="0" smtClean="0"/>
          </a:p>
          <a:p>
            <a:pPr algn="just"/>
            <a:r>
              <a:rPr lang="en-GB" dirty="0" smtClean="0"/>
              <a:t>God </a:t>
            </a:r>
            <a:r>
              <a:rPr lang="en-GB" dirty="0"/>
              <a:t>makes clear to you, lest you </a:t>
            </a:r>
            <a:r>
              <a:rPr lang="en-GB" dirty="0" smtClean="0"/>
              <a:t>go astray</a:t>
            </a:r>
            <a:r>
              <a:rPr lang="en-GB" dirty="0"/>
              <a:t>; God has knowledge of everything</a:t>
            </a:r>
            <a:r>
              <a:rPr lang="en-GB" dirty="0" smtClean="0"/>
              <a:t>. </a:t>
            </a:r>
            <a:r>
              <a:rPr lang="en-GB" b="1" dirty="0" smtClean="0">
                <a:solidFill>
                  <a:srgbClr val="0070C0"/>
                </a:solidFill>
              </a:rPr>
              <a:t>4:176</a:t>
            </a:r>
            <a:endParaRPr lang="en-GB" b="1" dirty="0">
              <a:solidFill>
                <a:srgbClr val="0070C0"/>
              </a:solidFill>
            </a:endParaRPr>
          </a:p>
        </p:txBody>
      </p:sp>
      <p:sp>
        <p:nvSpPr>
          <p:cNvPr id="7" name="TextBox 6"/>
          <p:cNvSpPr txBox="1"/>
          <p:nvPr/>
        </p:nvSpPr>
        <p:spPr>
          <a:xfrm>
            <a:off x="28895" y="603715"/>
            <a:ext cx="4428681" cy="646331"/>
          </a:xfrm>
          <a:prstGeom prst="rect">
            <a:avLst/>
          </a:prstGeom>
          <a:solidFill>
            <a:srgbClr val="FFFF00"/>
          </a:solidFill>
          <a:ln>
            <a:solidFill>
              <a:schemeClr val="tx1"/>
            </a:solidFill>
          </a:ln>
        </p:spPr>
        <p:txBody>
          <a:bodyPr wrap="square" rtlCol="0">
            <a:spAutoFit/>
          </a:bodyPr>
          <a:lstStyle/>
          <a:p>
            <a:r>
              <a:rPr lang="en-GB" b="1" dirty="0" smtClean="0"/>
              <a:t>3E. 2</a:t>
            </a:r>
            <a:r>
              <a:rPr lang="en-GB" b="1" baseline="30000" dirty="0" smtClean="0"/>
              <a:t>nd</a:t>
            </a:r>
            <a:r>
              <a:rPr lang="en-GB" b="1" dirty="0" smtClean="0"/>
              <a:t> (Partly Abrogated) </a:t>
            </a:r>
            <a:r>
              <a:rPr lang="en-GB" b="1" u="sng" dirty="0" smtClean="0">
                <a:solidFill>
                  <a:srgbClr val="0070C0"/>
                </a:solidFill>
              </a:rPr>
              <a:t>“</a:t>
            </a:r>
            <a:r>
              <a:rPr lang="en-GB" b="1" i="1" u="sng" dirty="0" smtClean="0">
                <a:solidFill>
                  <a:srgbClr val="0070C0"/>
                </a:solidFill>
              </a:rPr>
              <a:t>Kalala” </a:t>
            </a:r>
            <a:r>
              <a:rPr lang="en-GB" b="1" i="1" u="sng" dirty="0" smtClean="0"/>
              <a:t>(Men) </a:t>
            </a:r>
            <a:r>
              <a:rPr lang="en-GB" b="1" i="1" u="sng" dirty="0" smtClean="0">
                <a:solidFill>
                  <a:srgbClr val="0070C0"/>
                </a:solidFill>
              </a:rPr>
              <a:t>Ayah:</a:t>
            </a:r>
            <a:r>
              <a:rPr lang="en-GB" b="1" dirty="0" smtClean="0"/>
              <a:t> Wives and Siblings Inheritance Shares</a:t>
            </a:r>
            <a:endParaRPr lang="en-GB" sz="1500" b="1" dirty="0"/>
          </a:p>
        </p:txBody>
      </p:sp>
      <p:grpSp>
        <p:nvGrpSpPr>
          <p:cNvPr id="13" name="Group 12"/>
          <p:cNvGrpSpPr/>
          <p:nvPr/>
        </p:nvGrpSpPr>
        <p:grpSpPr>
          <a:xfrm>
            <a:off x="62709" y="5262924"/>
            <a:ext cx="2736305" cy="1216845"/>
            <a:chOff x="-638926" y="5156458"/>
            <a:chExt cx="2736305" cy="1216845"/>
          </a:xfrm>
          <a:effectLst>
            <a:outerShdw blurRad="50800" dist="38100" dir="2700000" algn="tl" rotWithShape="0">
              <a:prstClr val="black">
                <a:alpha val="40000"/>
              </a:prstClr>
            </a:outerShdw>
          </a:effectLst>
        </p:grpSpPr>
        <p:sp>
          <p:nvSpPr>
            <p:cNvPr id="12" name="TextBox 11"/>
            <p:cNvSpPr txBox="1"/>
            <p:nvPr/>
          </p:nvSpPr>
          <p:spPr>
            <a:xfrm>
              <a:off x="-638926" y="5172974"/>
              <a:ext cx="1057431" cy="1200329"/>
            </a:xfrm>
            <a:prstGeom prst="rect">
              <a:avLst/>
            </a:prstGeom>
            <a:solidFill>
              <a:srgbClr val="FFFF00"/>
            </a:solidFill>
            <a:ln>
              <a:solidFill>
                <a:schemeClr val="tx1"/>
              </a:solidFill>
            </a:ln>
          </p:spPr>
          <p:txBody>
            <a:bodyPr wrap="square" rtlCol="0">
              <a:spAutoFit/>
            </a:bodyPr>
            <a:lstStyle/>
            <a:p>
              <a:pPr algn="ctr"/>
              <a:r>
                <a:rPr lang="en-GB" b="1" dirty="0" smtClean="0"/>
                <a:t>Sister</a:t>
              </a:r>
            </a:p>
            <a:p>
              <a:pPr algn="ctr"/>
              <a:r>
                <a:rPr lang="en-GB" b="1" dirty="0" smtClean="0"/>
                <a:t>3/6 </a:t>
              </a:r>
            </a:p>
            <a:p>
              <a:pPr algn="ctr"/>
              <a:r>
                <a:rPr lang="en-GB" b="1" dirty="0" smtClean="0">
                  <a:solidFill>
                    <a:srgbClr val="FF0000"/>
                  </a:solidFill>
                </a:rPr>
                <a:t>1/6</a:t>
              </a:r>
              <a:endParaRPr lang="en-GB" b="1" dirty="0">
                <a:solidFill>
                  <a:srgbClr val="FF0000"/>
                </a:solidFill>
              </a:endParaRPr>
            </a:p>
            <a:p>
              <a:pPr algn="ctr"/>
              <a:r>
                <a:rPr lang="en-GB" b="1" dirty="0" smtClean="0">
                  <a:solidFill>
                    <a:srgbClr val="0070C0"/>
                  </a:solidFill>
                </a:rPr>
                <a:t>4.5/6</a:t>
              </a:r>
              <a:endParaRPr lang="en-GB" sz="1600" b="1" dirty="0" smtClean="0">
                <a:solidFill>
                  <a:srgbClr val="0070C0"/>
                </a:solidFill>
              </a:endParaRPr>
            </a:p>
          </p:txBody>
        </p:sp>
        <p:sp>
          <p:nvSpPr>
            <p:cNvPr id="25" name="TextBox 24"/>
            <p:cNvSpPr txBox="1"/>
            <p:nvPr/>
          </p:nvSpPr>
          <p:spPr>
            <a:xfrm>
              <a:off x="1305289" y="5156458"/>
              <a:ext cx="792090" cy="1215717"/>
            </a:xfrm>
            <a:prstGeom prst="rect">
              <a:avLst/>
            </a:prstGeom>
            <a:solidFill>
              <a:srgbClr val="FFFF00"/>
            </a:solidFill>
            <a:ln>
              <a:solidFill>
                <a:schemeClr val="tx1"/>
              </a:solidFill>
            </a:ln>
          </p:spPr>
          <p:txBody>
            <a:bodyPr wrap="square" rtlCol="0">
              <a:spAutoFit/>
            </a:bodyPr>
            <a:lstStyle/>
            <a:p>
              <a:pPr algn="ctr"/>
              <a:r>
                <a:rPr lang="en-GB" b="1" dirty="0" smtClean="0"/>
                <a:t>Wife </a:t>
              </a:r>
            </a:p>
            <a:p>
              <a:pPr algn="ctr"/>
              <a:endParaRPr lang="en-GB" sz="100" b="1" dirty="0"/>
            </a:p>
            <a:p>
              <a:pPr algn="ctr"/>
              <a:r>
                <a:rPr lang="en-GB" b="1" dirty="0" smtClean="0"/>
                <a:t>1.5/6</a:t>
              </a:r>
            </a:p>
            <a:p>
              <a:pPr algn="ctr"/>
              <a:r>
                <a:rPr lang="en-GB" b="1" dirty="0" smtClean="0">
                  <a:solidFill>
                    <a:srgbClr val="FF0000"/>
                  </a:solidFill>
                </a:rPr>
                <a:t>1.5/6</a:t>
              </a:r>
              <a:endParaRPr lang="en-GB" b="1" dirty="0">
                <a:solidFill>
                  <a:srgbClr val="FF0000"/>
                </a:solidFill>
              </a:endParaRPr>
            </a:p>
            <a:p>
              <a:pPr algn="ctr"/>
              <a:r>
                <a:rPr lang="en-GB" sz="1700" b="1" dirty="0" smtClean="0">
                  <a:solidFill>
                    <a:srgbClr val="0070C0"/>
                  </a:solidFill>
                </a:rPr>
                <a:t>1.5/6</a:t>
              </a:r>
            </a:p>
            <a:p>
              <a:pPr algn="ctr"/>
              <a:endParaRPr lang="en-GB" sz="100" b="1" dirty="0" smtClean="0">
                <a:solidFill>
                  <a:srgbClr val="0070C0"/>
                </a:solidFill>
              </a:endParaRPr>
            </a:p>
          </p:txBody>
        </p:sp>
      </p:grpSp>
      <p:grpSp>
        <p:nvGrpSpPr>
          <p:cNvPr id="19" name="Group 18"/>
          <p:cNvGrpSpPr/>
          <p:nvPr/>
        </p:nvGrpSpPr>
        <p:grpSpPr>
          <a:xfrm>
            <a:off x="3086809" y="5283223"/>
            <a:ext cx="2764757" cy="1203587"/>
            <a:chOff x="1661261" y="5206333"/>
            <a:chExt cx="2764757" cy="1203587"/>
          </a:xfrm>
          <a:effectLst>
            <a:outerShdw blurRad="50800" dist="38100" dir="2700000" algn="tl" rotWithShape="0">
              <a:prstClr val="black">
                <a:alpha val="40000"/>
              </a:prstClr>
            </a:outerShdw>
          </a:effectLst>
        </p:grpSpPr>
        <p:sp>
          <p:nvSpPr>
            <p:cNvPr id="18" name="TextBox 17"/>
            <p:cNvSpPr txBox="1"/>
            <p:nvPr/>
          </p:nvSpPr>
          <p:spPr>
            <a:xfrm>
              <a:off x="1661261" y="5209591"/>
              <a:ext cx="1095329" cy="1200329"/>
            </a:xfrm>
            <a:prstGeom prst="rect">
              <a:avLst/>
            </a:prstGeom>
            <a:solidFill>
              <a:srgbClr val="FFFF00"/>
            </a:solidFill>
            <a:ln>
              <a:solidFill>
                <a:schemeClr val="tx1"/>
              </a:solidFill>
            </a:ln>
          </p:spPr>
          <p:txBody>
            <a:bodyPr wrap="square" rtlCol="0">
              <a:spAutoFit/>
            </a:bodyPr>
            <a:lstStyle/>
            <a:p>
              <a:pPr algn="ctr"/>
              <a:r>
                <a:rPr lang="en-GB" b="1" dirty="0" smtClean="0"/>
                <a:t>2 Sisters</a:t>
              </a:r>
            </a:p>
            <a:p>
              <a:pPr algn="ctr"/>
              <a:r>
                <a:rPr lang="en-GB" b="1" dirty="0" smtClean="0"/>
                <a:t>4/6 </a:t>
              </a:r>
              <a:endParaRPr lang="en-GB" b="1" dirty="0"/>
            </a:p>
            <a:p>
              <a:pPr algn="ctr"/>
              <a:r>
                <a:rPr lang="en-GB" b="1" dirty="0" smtClean="0">
                  <a:solidFill>
                    <a:srgbClr val="FF0000"/>
                  </a:solidFill>
                </a:rPr>
                <a:t>2/6 </a:t>
              </a:r>
            </a:p>
            <a:p>
              <a:pPr algn="ctr"/>
              <a:r>
                <a:rPr lang="en-GB" b="1" dirty="0" smtClean="0">
                  <a:solidFill>
                    <a:srgbClr val="0070C0"/>
                  </a:solidFill>
                </a:rPr>
                <a:t>4.5/6</a:t>
              </a:r>
            </a:p>
          </p:txBody>
        </p:sp>
        <p:sp>
          <p:nvSpPr>
            <p:cNvPr id="28" name="TextBox 27"/>
            <p:cNvSpPr txBox="1"/>
            <p:nvPr/>
          </p:nvSpPr>
          <p:spPr>
            <a:xfrm>
              <a:off x="3608528" y="5206333"/>
              <a:ext cx="817490" cy="1200329"/>
            </a:xfrm>
            <a:prstGeom prst="rect">
              <a:avLst/>
            </a:prstGeom>
            <a:solidFill>
              <a:srgbClr val="FFFF00"/>
            </a:solidFill>
            <a:ln>
              <a:solidFill>
                <a:schemeClr val="tx1"/>
              </a:solidFill>
            </a:ln>
          </p:spPr>
          <p:txBody>
            <a:bodyPr wrap="square" rtlCol="0">
              <a:spAutoFit/>
            </a:bodyPr>
            <a:lstStyle/>
            <a:p>
              <a:pPr algn="ctr"/>
              <a:r>
                <a:rPr lang="en-GB" b="1" dirty="0" smtClean="0"/>
                <a:t>Wife  1.5/6</a:t>
              </a:r>
            </a:p>
            <a:p>
              <a:pPr algn="ctr"/>
              <a:r>
                <a:rPr lang="en-GB" b="1" dirty="0" smtClean="0">
                  <a:solidFill>
                    <a:srgbClr val="FF0000"/>
                  </a:solidFill>
                </a:rPr>
                <a:t>1.5/6</a:t>
              </a:r>
              <a:endParaRPr lang="en-GB" b="1" dirty="0">
                <a:solidFill>
                  <a:srgbClr val="FF0000"/>
                </a:solidFill>
              </a:endParaRPr>
            </a:p>
            <a:p>
              <a:pPr algn="ctr"/>
              <a:r>
                <a:rPr lang="en-GB" b="1" dirty="0" smtClean="0">
                  <a:solidFill>
                    <a:srgbClr val="0070C0"/>
                  </a:solidFill>
                </a:rPr>
                <a:t>1.5/6</a:t>
              </a:r>
              <a:endParaRPr lang="en-GB" b="1" dirty="0">
                <a:solidFill>
                  <a:srgbClr val="0070C0"/>
                </a:solidFill>
              </a:endParaRPr>
            </a:p>
          </p:txBody>
        </p:sp>
      </p:grpSp>
      <p:grpSp>
        <p:nvGrpSpPr>
          <p:cNvPr id="30" name="Group 29"/>
          <p:cNvGrpSpPr/>
          <p:nvPr/>
        </p:nvGrpSpPr>
        <p:grpSpPr>
          <a:xfrm>
            <a:off x="5223240" y="3854159"/>
            <a:ext cx="3794682" cy="1203458"/>
            <a:chOff x="3369579" y="5227935"/>
            <a:chExt cx="3794682" cy="1203458"/>
          </a:xfrm>
          <a:effectLst>
            <a:outerShdw blurRad="50800" dist="38100" dir="2700000" algn="tl" rotWithShape="0">
              <a:prstClr val="black">
                <a:alpha val="40000"/>
              </a:prstClr>
            </a:outerShdw>
          </a:effectLst>
        </p:grpSpPr>
        <p:grpSp>
          <p:nvGrpSpPr>
            <p:cNvPr id="20" name="Group 19"/>
            <p:cNvGrpSpPr/>
            <p:nvPr/>
          </p:nvGrpSpPr>
          <p:grpSpPr>
            <a:xfrm>
              <a:off x="3369579" y="5227935"/>
              <a:ext cx="2116188" cy="1203458"/>
              <a:chOff x="4980008" y="5461492"/>
              <a:chExt cx="2116188" cy="1203458"/>
            </a:xfrm>
          </p:grpSpPr>
          <p:sp>
            <p:nvSpPr>
              <p:cNvPr id="24" name="TextBox 23"/>
              <p:cNvSpPr txBox="1"/>
              <p:nvPr/>
            </p:nvSpPr>
            <p:spPr>
              <a:xfrm>
                <a:off x="6023834" y="5464621"/>
                <a:ext cx="1072362" cy="1200329"/>
              </a:xfrm>
              <a:prstGeom prst="rect">
                <a:avLst/>
              </a:prstGeom>
              <a:solidFill>
                <a:srgbClr val="FFFF00"/>
              </a:solidFill>
              <a:ln>
                <a:solidFill>
                  <a:schemeClr val="tx1"/>
                </a:solidFill>
              </a:ln>
            </p:spPr>
            <p:txBody>
              <a:bodyPr wrap="square" rtlCol="0">
                <a:spAutoFit/>
              </a:bodyPr>
              <a:lstStyle/>
              <a:p>
                <a:pPr algn="ctr"/>
                <a:r>
                  <a:rPr lang="en-GB" b="1" dirty="0" smtClean="0"/>
                  <a:t>2 Sister</a:t>
                </a:r>
              </a:p>
              <a:p>
                <a:pPr algn="ctr"/>
                <a:r>
                  <a:rPr lang="en-GB" b="1" dirty="0" smtClean="0"/>
                  <a:t>1.5/6</a:t>
                </a:r>
                <a:r>
                  <a:rPr lang="en-GB" sz="1600" b="1" dirty="0" smtClean="0"/>
                  <a:t> </a:t>
                </a:r>
              </a:p>
              <a:p>
                <a:pPr algn="ctr"/>
                <a:r>
                  <a:rPr lang="en-GB" b="1" dirty="0" smtClean="0">
                    <a:solidFill>
                      <a:srgbClr val="FF0000"/>
                    </a:solidFill>
                  </a:rPr>
                  <a:t>1/6 </a:t>
                </a:r>
              </a:p>
              <a:p>
                <a:pPr algn="ctr"/>
                <a:r>
                  <a:rPr lang="en-GB" b="1" dirty="0" smtClean="0">
                    <a:solidFill>
                      <a:srgbClr val="7030A0"/>
                    </a:solidFill>
                  </a:rPr>
                  <a:t>1.5/6 </a:t>
                </a:r>
                <a:endParaRPr lang="en-GB" sz="1600" b="1" dirty="0">
                  <a:solidFill>
                    <a:srgbClr val="7030A0"/>
                  </a:solidFill>
                </a:endParaRPr>
              </a:p>
            </p:txBody>
          </p:sp>
          <p:sp>
            <p:nvSpPr>
              <p:cNvPr id="22" name="TextBox 21"/>
              <p:cNvSpPr txBox="1"/>
              <p:nvPr/>
            </p:nvSpPr>
            <p:spPr>
              <a:xfrm>
                <a:off x="4980008" y="5461492"/>
                <a:ext cx="1053037" cy="1200329"/>
              </a:xfrm>
              <a:prstGeom prst="rect">
                <a:avLst/>
              </a:prstGeom>
              <a:solidFill>
                <a:srgbClr val="FFFF00"/>
              </a:solidFill>
              <a:ln>
                <a:solidFill>
                  <a:schemeClr val="tx1"/>
                </a:solidFill>
              </a:ln>
            </p:spPr>
            <p:txBody>
              <a:bodyPr wrap="square" rtlCol="0">
                <a:spAutoFit/>
              </a:bodyPr>
              <a:lstStyle/>
              <a:p>
                <a:pPr algn="ctr"/>
                <a:endParaRPr lang="en-GB" sz="100" b="1" dirty="0" smtClean="0"/>
              </a:p>
              <a:p>
                <a:pPr algn="ctr"/>
                <a:endParaRPr lang="en-GB" sz="100" b="1" dirty="0" smtClean="0"/>
              </a:p>
              <a:p>
                <a:pPr algn="ctr"/>
                <a:r>
                  <a:rPr lang="en-GB" sz="1600" b="1" u="sng" dirty="0" smtClean="0"/>
                  <a:t>2 Broths.  </a:t>
                </a:r>
              </a:p>
              <a:p>
                <a:pPr algn="ctr"/>
                <a:r>
                  <a:rPr lang="en-GB" b="1" dirty="0" smtClean="0"/>
                  <a:t>3/6 </a:t>
                </a:r>
                <a:endParaRPr lang="en-GB" b="1" dirty="0"/>
              </a:p>
              <a:p>
                <a:pPr algn="ctr"/>
                <a:r>
                  <a:rPr lang="en-GB" b="1" dirty="0" smtClean="0">
                    <a:solidFill>
                      <a:srgbClr val="FF0000"/>
                    </a:solidFill>
                  </a:rPr>
                  <a:t>1/6 .</a:t>
                </a:r>
              </a:p>
              <a:p>
                <a:pPr algn="ctr"/>
                <a:r>
                  <a:rPr lang="en-GB" b="1" dirty="0" smtClean="0">
                    <a:solidFill>
                      <a:srgbClr val="7030A0"/>
                    </a:solidFill>
                  </a:rPr>
                  <a:t>3/6 </a:t>
                </a:r>
                <a:endParaRPr lang="en-GB" sz="1600" b="1" dirty="0">
                  <a:solidFill>
                    <a:srgbClr val="7030A0"/>
                  </a:solidFill>
                </a:endParaRPr>
              </a:p>
            </p:txBody>
          </p:sp>
        </p:grpSp>
        <p:sp>
          <p:nvSpPr>
            <p:cNvPr id="29" name="TextBox 28"/>
            <p:cNvSpPr txBox="1"/>
            <p:nvPr/>
          </p:nvSpPr>
          <p:spPr>
            <a:xfrm>
              <a:off x="6363387" y="5231064"/>
              <a:ext cx="800874" cy="1200329"/>
            </a:xfrm>
            <a:prstGeom prst="rect">
              <a:avLst/>
            </a:prstGeom>
            <a:solidFill>
              <a:srgbClr val="FFFF00"/>
            </a:solidFill>
            <a:ln>
              <a:solidFill>
                <a:schemeClr val="tx1"/>
              </a:solidFill>
            </a:ln>
          </p:spPr>
          <p:txBody>
            <a:bodyPr wrap="square" rtlCol="0">
              <a:spAutoFit/>
            </a:bodyPr>
            <a:lstStyle/>
            <a:p>
              <a:pPr algn="ctr"/>
              <a:r>
                <a:rPr lang="en-GB" b="1" dirty="0" smtClean="0"/>
                <a:t>Wife  </a:t>
              </a:r>
            </a:p>
            <a:p>
              <a:pPr algn="ctr"/>
              <a:r>
                <a:rPr lang="en-GB" b="1" dirty="0" smtClean="0"/>
                <a:t>1.5/6</a:t>
              </a:r>
              <a:endParaRPr lang="en-GB" b="1" dirty="0"/>
            </a:p>
            <a:p>
              <a:pPr algn="ctr"/>
              <a:r>
                <a:rPr lang="en-GB" b="1" dirty="0" smtClean="0">
                  <a:solidFill>
                    <a:srgbClr val="FF0000"/>
                  </a:solidFill>
                </a:rPr>
                <a:t>1.5/6</a:t>
              </a:r>
            </a:p>
            <a:p>
              <a:pPr algn="ctr"/>
              <a:r>
                <a:rPr lang="en-GB" b="1" dirty="0" smtClean="0">
                  <a:solidFill>
                    <a:srgbClr val="7030A0"/>
                  </a:solidFill>
                </a:rPr>
                <a:t>1.5/6</a:t>
              </a:r>
              <a:endParaRPr lang="en-GB" b="1" dirty="0">
                <a:solidFill>
                  <a:srgbClr val="7030A0"/>
                </a:solidFill>
              </a:endParaRPr>
            </a:p>
          </p:txBody>
        </p:sp>
      </p:grpSp>
      <p:sp>
        <p:nvSpPr>
          <p:cNvPr id="31" name="Rectangle 30"/>
          <p:cNvSpPr/>
          <p:nvPr/>
        </p:nvSpPr>
        <p:spPr>
          <a:xfrm>
            <a:off x="585568" y="0"/>
            <a:ext cx="3284810" cy="70788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92</a:t>
            </a:r>
            <a:r>
              <a:rPr lang="en-US"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nd</a:t>
            </a:r>
            <a:r>
              <a:rPr lang="en-US" sz="4000"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Surah 4: 176</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32" name="TextBox 31"/>
          <p:cNvSpPr txBox="1"/>
          <p:nvPr/>
        </p:nvSpPr>
        <p:spPr>
          <a:xfrm>
            <a:off x="6275838" y="5148874"/>
            <a:ext cx="2742084" cy="1538883"/>
          </a:xfrm>
          <a:prstGeom prst="rect">
            <a:avLst/>
          </a:prstGeom>
          <a:solidFill>
            <a:schemeClr val="bg1"/>
          </a:solidFill>
          <a:ln w="19050">
            <a:solidFill>
              <a:schemeClr val="tx1"/>
            </a:solidFill>
            <a:prstDash val="sysDash"/>
          </a:ln>
          <a:effectLst>
            <a:outerShdw blurRad="50800" dist="38100" dir="2700000" algn="tl" rotWithShape="0">
              <a:prstClr val="black">
                <a:alpha val="40000"/>
              </a:prstClr>
            </a:outerShdw>
          </a:effectLst>
        </p:spPr>
        <p:txBody>
          <a:bodyPr wrap="square" rtlCol="0">
            <a:spAutoFit/>
          </a:bodyPr>
          <a:lstStyle/>
          <a:p>
            <a:r>
              <a:rPr lang="en-GB" sz="1500" b="1" u="sng" dirty="0" smtClean="0">
                <a:solidFill>
                  <a:srgbClr val="0070C0"/>
                </a:solidFill>
                <a:effectLst>
                  <a:outerShdw blurRad="38100" dist="38100" dir="2700000" algn="tl">
                    <a:srgbClr val="000000">
                      <a:alpha val="43137"/>
                    </a:srgbClr>
                  </a:outerShdw>
                </a:effectLst>
              </a:rPr>
              <a:t>4:176</a:t>
            </a:r>
            <a:r>
              <a:rPr lang="en-GB" sz="1500" b="1" u="sng" dirty="0" smtClean="0"/>
              <a:t> Supersedes </a:t>
            </a:r>
            <a:r>
              <a:rPr lang="en-GB" sz="1500" b="1" u="sng" dirty="0" smtClean="0">
                <a:solidFill>
                  <a:srgbClr val="0070C0"/>
                </a:solidFill>
                <a:effectLst>
                  <a:outerShdw blurRad="38100" dist="38100" dir="2700000" algn="tl">
                    <a:srgbClr val="000000">
                      <a:alpha val="43137"/>
                    </a:srgbClr>
                  </a:outerShdw>
                </a:effectLst>
              </a:rPr>
              <a:t>4:12 </a:t>
            </a:r>
            <a:r>
              <a:rPr lang="en-GB" sz="1500" b="1" u="sng" dirty="0" smtClean="0"/>
              <a:t>For Men</a:t>
            </a:r>
            <a:endParaRPr lang="en-GB" sz="1500" b="1" u="sng" dirty="0"/>
          </a:p>
          <a:p>
            <a:r>
              <a:rPr lang="en-GB" sz="1700" b="1" dirty="0" smtClean="0"/>
              <a:t>3/6: Shares </a:t>
            </a:r>
            <a:r>
              <a:rPr lang="en-GB" sz="1700" b="1" dirty="0"/>
              <a:t>@ </a:t>
            </a:r>
            <a:r>
              <a:rPr lang="en-GB" sz="1700" b="1" dirty="0" smtClean="0"/>
              <a:t>Ayah </a:t>
            </a:r>
            <a:r>
              <a:rPr lang="en-GB" sz="1700" b="1" dirty="0"/>
              <a:t>4:176 </a:t>
            </a:r>
            <a:r>
              <a:rPr lang="en-GB" sz="1700" b="1" dirty="0" smtClean="0">
                <a:solidFill>
                  <a:srgbClr val="FF0000"/>
                </a:solidFill>
              </a:rPr>
              <a:t>1/6: Shares @ Ayah 4:12</a:t>
            </a:r>
          </a:p>
          <a:p>
            <a:r>
              <a:rPr lang="en-GB" sz="1700" b="1" dirty="0" smtClean="0">
                <a:solidFill>
                  <a:srgbClr val="0070C0"/>
                </a:solidFill>
              </a:rPr>
              <a:t>4.5/6: </a:t>
            </a:r>
            <a:r>
              <a:rPr lang="en-GB" sz="1600" b="1" dirty="0" smtClean="0">
                <a:solidFill>
                  <a:srgbClr val="0070C0"/>
                </a:solidFill>
              </a:rPr>
              <a:t>Shares @ Mawarit2</a:t>
            </a:r>
          </a:p>
          <a:p>
            <a:r>
              <a:rPr lang="en-GB" sz="1400" b="1" dirty="0" smtClean="0">
                <a:solidFill>
                  <a:srgbClr val="FF0000"/>
                </a:solidFill>
              </a:rPr>
              <a:t>R </a:t>
            </a:r>
            <a:r>
              <a:rPr lang="en-GB" sz="1400" b="1" dirty="0" smtClean="0"/>
              <a:t>&amp; R =Residuals: added to blood relatives shares, or to Public Purse</a:t>
            </a:r>
            <a:endParaRPr lang="en-GB" sz="1400" b="1" dirty="0">
              <a:solidFill>
                <a:srgbClr val="0070C0"/>
              </a:solidFill>
            </a:endParaRPr>
          </a:p>
        </p:txBody>
      </p:sp>
      <p:sp>
        <p:nvSpPr>
          <p:cNvPr id="35" name="Rectangle 34"/>
          <p:cNvSpPr/>
          <p:nvPr/>
        </p:nvSpPr>
        <p:spPr>
          <a:xfrm>
            <a:off x="4453178" y="132526"/>
            <a:ext cx="4572625" cy="3385489"/>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p:cNvGrpSpPr/>
          <p:nvPr/>
        </p:nvGrpSpPr>
        <p:grpSpPr>
          <a:xfrm>
            <a:off x="6344910" y="5448251"/>
            <a:ext cx="2619579" cy="1137825"/>
            <a:chOff x="8655362" y="4893042"/>
            <a:chExt cx="2520280" cy="1623463"/>
          </a:xfrm>
        </p:grpSpPr>
        <p:sp>
          <p:nvSpPr>
            <p:cNvPr id="27" name="Rectangle 26"/>
            <p:cNvSpPr/>
            <p:nvPr/>
          </p:nvSpPr>
          <p:spPr>
            <a:xfrm>
              <a:off x="8655362" y="4893042"/>
              <a:ext cx="2520280" cy="1623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8933950" y="5202332"/>
              <a:ext cx="1023062" cy="1031978"/>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Brother</a:t>
              </a:r>
            </a:p>
            <a:p>
              <a:pPr algn="ctr"/>
              <a:r>
                <a:rPr lang="en-GB" b="1" dirty="0" smtClean="0"/>
                <a:t>6/6</a:t>
              </a:r>
            </a:p>
            <a:p>
              <a:pPr algn="ctr"/>
              <a:endParaRPr lang="en-GB" sz="500" b="1" dirty="0"/>
            </a:p>
          </p:txBody>
        </p:sp>
      </p:grpSp>
      <p:sp>
        <p:nvSpPr>
          <p:cNvPr id="43" name="TextBox 42"/>
          <p:cNvSpPr txBox="1"/>
          <p:nvPr/>
        </p:nvSpPr>
        <p:spPr>
          <a:xfrm>
            <a:off x="1038826" y="4933079"/>
            <a:ext cx="1001326" cy="329845"/>
          </a:xfrm>
          <a:prstGeom prst="rect">
            <a:avLst/>
          </a:prstGeom>
          <a:solidFill>
            <a:srgbClr val="FFFF00">
              <a:alpha val="49020"/>
            </a:srgbClr>
          </a:solidFill>
          <a:ln>
            <a:solidFill>
              <a:schemeClr val="tx1"/>
            </a:solidFill>
          </a:ln>
        </p:spPr>
        <p:txBody>
          <a:bodyPr wrap="square" rtlCol="0">
            <a:spAutoFit/>
          </a:bodyPr>
          <a:lstStyle/>
          <a:p>
            <a:endParaRPr lang="en-GB" dirty="0"/>
          </a:p>
        </p:txBody>
      </p:sp>
      <p:sp>
        <p:nvSpPr>
          <p:cNvPr id="44" name="TextBox 43"/>
          <p:cNvSpPr txBox="1"/>
          <p:nvPr/>
        </p:nvSpPr>
        <p:spPr>
          <a:xfrm>
            <a:off x="4116223" y="4956636"/>
            <a:ext cx="1004338" cy="329845"/>
          </a:xfrm>
          <a:prstGeom prst="rect">
            <a:avLst/>
          </a:prstGeom>
          <a:solidFill>
            <a:srgbClr val="FFFF00">
              <a:alpha val="49020"/>
            </a:srgbClr>
          </a:solidFill>
          <a:ln>
            <a:solidFill>
              <a:schemeClr val="tx1"/>
            </a:solidFill>
          </a:ln>
        </p:spPr>
        <p:txBody>
          <a:bodyPr wrap="square" rtlCol="0">
            <a:spAutoFit/>
          </a:bodyPr>
          <a:lstStyle/>
          <a:p>
            <a:endParaRPr lang="en-GB" dirty="0"/>
          </a:p>
        </p:txBody>
      </p:sp>
      <p:sp>
        <p:nvSpPr>
          <p:cNvPr id="41" name="TextBox 40"/>
          <p:cNvSpPr txBox="1"/>
          <p:nvPr/>
        </p:nvSpPr>
        <p:spPr>
          <a:xfrm>
            <a:off x="4266869" y="4485216"/>
            <a:ext cx="956371" cy="307777"/>
          </a:xfrm>
          <a:prstGeom prst="rect">
            <a:avLst/>
          </a:prstGeom>
          <a:noFill/>
        </p:spPr>
        <p:txBody>
          <a:bodyPr wrap="square" rtlCol="0">
            <a:spAutoFit/>
          </a:bodyPr>
          <a:lstStyle/>
          <a:p>
            <a:pPr algn="ctr"/>
            <a:r>
              <a:rPr lang="en-GB" sz="1400" b="1" dirty="0" smtClean="0">
                <a:solidFill>
                  <a:srgbClr val="FF0000"/>
                </a:solidFill>
              </a:rPr>
              <a:t>Abrogated</a:t>
            </a:r>
            <a:endParaRPr lang="en-GB" sz="1400" b="1" dirty="0">
              <a:solidFill>
                <a:srgbClr val="FF0000"/>
              </a:solidFill>
            </a:endParaRPr>
          </a:p>
        </p:txBody>
      </p:sp>
      <p:cxnSp>
        <p:nvCxnSpPr>
          <p:cNvPr id="50" name="Elbow Connector 49"/>
          <p:cNvCxnSpPr/>
          <p:nvPr/>
        </p:nvCxnSpPr>
        <p:spPr>
          <a:xfrm rot="10800000" flipV="1">
            <a:off x="5155931" y="4639098"/>
            <a:ext cx="3852437" cy="3"/>
          </a:xfrm>
          <a:prstGeom prst="bentConnector3">
            <a:avLst>
              <a:gd name="adj1"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10800000" flipV="1">
            <a:off x="62710" y="6035386"/>
            <a:ext cx="5788859" cy="1"/>
          </a:xfrm>
          <a:prstGeom prst="bentConnector3">
            <a:avLst>
              <a:gd name="adj1"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161304" y="5902035"/>
            <a:ext cx="875523"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smtClean="0"/>
              <a:t>2/4 Im</a:t>
            </a:r>
            <a:r>
              <a:rPr lang="en-GB" sz="1600" b="1" dirty="0" smtClean="0"/>
              <a:t> </a:t>
            </a:r>
            <a:r>
              <a:rPr lang="en-GB" sz="1600" b="1" u="sng" dirty="0" smtClean="0"/>
              <a:t>No </a:t>
            </a:r>
            <a:r>
              <a:rPr lang="en-GB" sz="1600" b="1" i="1" u="sng" dirty="0" smtClean="0"/>
              <a:t>Ejmaa'</a:t>
            </a:r>
            <a:endParaRPr lang="en-GB" sz="1600" b="1" dirty="0"/>
          </a:p>
        </p:txBody>
      </p:sp>
      <p:sp>
        <p:nvSpPr>
          <p:cNvPr id="8" name="TextBox 7"/>
          <p:cNvSpPr txBox="1"/>
          <p:nvPr/>
        </p:nvSpPr>
        <p:spPr>
          <a:xfrm>
            <a:off x="1120140" y="5893728"/>
            <a:ext cx="875523"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smtClean="0"/>
              <a:t>2/4 Im</a:t>
            </a:r>
            <a:r>
              <a:rPr lang="en-GB" sz="1600" b="1" dirty="0" smtClean="0"/>
              <a:t> </a:t>
            </a:r>
            <a:r>
              <a:rPr lang="en-GB" sz="1600" b="1" u="sng" dirty="0" smtClean="0"/>
              <a:t>No</a:t>
            </a:r>
            <a:r>
              <a:rPr lang="en-GB" sz="1600" b="1" dirty="0" smtClean="0"/>
              <a:t> </a:t>
            </a:r>
            <a:r>
              <a:rPr lang="en-GB" sz="1600" b="1" i="1" u="sng" dirty="0" smtClean="0"/>
              <a:t>Ejmaa'</a:t>
            </a:r>
            <a:endParaRPr lang="en-GB" sz="1600" b="1" i="1" u="sng" dirty="0"/>
          </a:p>
        </p:txBody>
      </p:sp>
      <p:sp>
        <p:nvSpPr>
          <p:cNvPr id="40" name="TextBox 39"/>
          <p:cNvSpPr txBox="1"/>
          <p:nvPr/>
        </p:nvSpPr>
        <p:spPr>
          <a:xfrm>
            <a:off x="7339428" y="4495924"/>
            <a:ext cx="875523" cy="5693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endParaRPr lang="en-GB" sz="300" b="1" dirty="0" smtClean="0"/>
          </a:p>
          <a:p>
            <a:r>
              <a:rPr lang="en-GB" sz="1100" b="1" dirty="0" smtClean="0"/>
              <a:t>4/4 Imams</a:t>
            </a:r>
          </a:p>
          <a:p>
            <a:r>
              <a:rPr lang="en-GB" sz="1600" b="1" dirty="0" smtClean="0"/>
              <a:t> </a:t>
            </a:r>
            <a:r>
              <a:rPr lang="en-GB" sz="1600" b="1" i="1" u="sng" dirty="0" smtClean="0"/>
              <a:t>Ejmaa‘</a:t>
            </a:r>
          </a:p>
          <a:p>
            <a:endParaRPr lang="en-GB" sz="100" b="1" i="1" u="sng" dirty="0"/>
          </a:p>
        </p:txBody>
      </p:sp>
      <p:grpSp>
        <p:nvGrpSpPr>
          <p:cNvPr id="45" name="Group 44"/>
          <p:cNvGrpSpPr/>
          <p:nvPr/>
        </p:nvGrpSpPr>
        <p:grpSpPr>
          <a:xfrm>
            <a:off x="1083840" y="5254906"/>
            <a:ext cx="974724" cy="369332"/>
            <a:chOff x="7406355" y="5768950"/>
            <a:chExt cx="804501" cy="369332"/>
          </a:xfrm>
        </p:grpSpPr>
        <p:pic>
          <p:nvPicPr>
            <p:cNvPr id="46" name="Picture 45"/>
            <p:cNvPicPr>
              <a:picLocks noChangeAspect="1" noChangeArrowheads="1"/>
            </p:cNvPicPr>
            <p:nvPr/>
          </p:nvPicPr>
          <p:blipFill rotWithShape="1">
            <a:blip r:embed="rId4"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7627297" y="5563207"/>
              <a:ext cx="362618" cy="774105"/>
            </a:xfrm>
            <a:prstGeom prst="rect">
              <a:avLst/>
            </a:prstGeom>
            <a:solidFill>
              <a:schemeClr val="accent1">
                <a:alpha val="46000"/>
              </a:schemeClr>
            </a:solidFill>
            <a:ln>
              <a:noFill/>
            </a:ln>
            <a:extLst/>
          </p:spPr>
        </p:pic>
        <p:sp>
          <p:nvSpPr>
            <p:cNvPr id="47" name="TextBox 46"/>
            <p:cNvSpPr txBox="1"/>
            <p:nvPr/>
          </p:nvSpPr>
          <p:spPr>
            <a:xfrm>
              <a:off x="7406355" y="5768950"/>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grpSp>
      <p:grpSp>
        <p:nvGrpSpPr>
          <p:cNvPr id="48" name="Group 47"/>
          <p:cNvGrpSpPr/>
          <p:nvPr/>
        </p:nvGrpSpPr>
        <p:grpSpPr>
          <a:xfrm>
            <a:off x="4150686" y="5269305"/>
            <a:ext cx="938423" cy="406056"/>
            <a:chOff x="7406355" y="5768950"/>
            <a:chExt cx="804501" cy="369332"/>
          </a:xfrm>
        </p:grpSpPr>
        <p:pic>
          <p:nvPicPr>
            <p:cNvPr id="49" name="Picture 48"/>
            <p:cNvPicPr>
              <a:picLocks noChangeAspect="1" noChangeArrowheads="1"/>
            </p:cNvPicPr>
            <p:nvPr/>
          </p:nvPicPr>
          <p:blipFill rotWithShape="1">
            <a:blip r:embed="rId4"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7627297" y="5563207"/>
              <a:ext cx="362618" cy="774105"/>
            </a:xfrm>
            <a:prstGeom prst="rect">
              <a:avLst/>
            </a:prstGeom>
            <a:solidFill>
              <a:schemeClr val="accent1">
                <a:alpha val="46000"/>
              </a:schemeClr>
            </a:solidFill>
            <a:ln>
              <a:noFill/>
            </a:ln>
            <a:extLst/>
          </p:spPr>
        </p:pic>
        <p:sp>
          <p:nvSpPr>
            <p:cNvPr id="51" name="TextBox 50"/>
            <p:cNvSpPr txBox="1"/>
            <p:nvPr/>
          </p:nvSpPr>
          <p:spPr>
            <a:xfrm>
              <a:off x="7406355" y="5768950"/>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grpSp>
      <p:grpSp>
        <p:nvGrpSpPr>
          <p:cNvPr id="52" name="Group 51"/>
          <p:cNvGrpSpPr/>
          <p:nvPr/>
        </p:nvGrpSpPr>
        <p:grpSpPr>
          <a:xfrm>
            <a:off x="7339427" y="3857288"/>
            <a:ext cx="907647" cy="369332"/>
            <a:chOff x="7406355" y="5768950"/>
            <a:chExt cx="804501" cy="369332"/>
          </a:xfrm>
        </p:grpSpPr>
        <p:pic>
          <p:nvPicPr>
            <p:cNvPr id="54" name="Picture 53"/>
            <p:cNvPicPr>
              <a:picLocks noChangeAspect="1" noChangeArrowheads="1"/>
            </p:cNvPicPr>
            <p:nvPr/>
          </p:nvPicPr>
          <p:blipFill rotWithShape="1">
            <a:blip r:embed="rId4" cstate="print">
              <a:clrChange>
                <a:clrFrom>
                  <a:srgbClr val="FFFFFF"/>
                </a:clrFrom>
                <a:clrTo>
                  <a:srgbClr val="FFFFFF">
                    <a:alpha val="0"/>
                  </a:srgbClr>
                </a:clrTo>
              </a:clrChange>
              <a:duotone>
                <a:prstClr val="black"/>
                <a:srgbClr val="FFFFFF">
                  <a:alpha val="69804"/>
                  <a:tint val="45000"/>
                  <a:satMod val="400000"/>
                </a:srgbClr>
              </a:duotone>
              <a:extLst>
                <a:ext uri="{28A0092B-C50C-407E-A947-70E740481C1C}">
                  <a14:useLocalDpi xmlns:a14="http://schemas.microsoft.com/office/drawing/2010/main" val="0"/>
                </a:ext>
              </a:extLst>
            </a:blip>
            <a:srcRect l="83105" t="17889" b="7690"/>
            <a:stretch/>
          </p:blipFill>
          <p:spPr bwMode="auto">
            <a:xfrm rot="5400000">
              <a:off x="7627297" y="5563207"/>
              <a:ext cx="362618" cy="774105"/>
            </a:xfrm>
            <a:prstGeom prst="rect">
              <a:avLst/>
            </a:prstGeom>
            <a:solidFill>
              <a:schemeClr val="accent1">
                <a:alpha val="46000"/>
              </a:schemeClr>
            </a:solidFill>
            <a:ln>
              <a:noFill/>
            </a:ln>
            <a:extLst/>
          </p:spPr>
        </p:pic>
        <p:sp>
          <p:nvSpPr>
            <p:cNvPr id="55" name="TextBox 54"/>
            <p:cNvSpPr txBox="1"/>
            <p:nvPr/>
          </p:nvSpPr>
          <p:spPr>
            <a:xfrm>
              <a:off x="7406355" y="5768950"/>
              <a:ext cx="804501" cy="369332"/>
            </a:xfrm>
            <a:prstGeom prst="rect">
              <a:avLst/>
            </a:prstGeom>
            <a:noFill/>
            <a:ln>
              <a:noFill/>
            </a:ln>
          </p:spPr>
          <p:txBody>
            <a:bodyPr wrap="square" rtlCol="0">
              <a:spAutoFit/>
            </a:bodyPr>
            <a:lstStyle/>
            <a:p>
              <a:pPr algn="ctr"/>
              <a:r>
                <a:rPr lang="en-GB" b="1" dirty="0" smtClean="0">
                  <a:solidFill>
                    <a:srgbClr val="FFFF00"/>
                  </a:solidFill>
                </a:rPr>
                <a:t>Man</a:t>
              </a:r>
              <a:endParaRPr lang="en-GB" b="1" dirty="0">
                <a:solidFill>
                  <a:srgbClr val="FFFF00"/>
                </a:solidFill>
              </a:endParaRPr>
            </a:p>
          </p:txBody>
        </p:sp>
      </p:grpSp>
      <p:grpSp>
        <p:nvGrpSpPr>
          <p:cNvPr id="56" name="Group 55"/>
          <p:cNvGrpSpPr/>
          <p:nvPr/>
        </p:nvGrpSpPr>
        <p:grpSpPr>
          <a:xfrm>
            <a:off x="7697845" y="6010312"/>
            <a:ext cx="1001767" cy="369332"/>
            <a:chOff x="-1188643" y="5636031"/>
            <a:chExt cx="911886" cy="369332"/>
          </a:xfrm>
        </p:grpSpPr>
        <p:pic>
          <p:nvPicPr>
            <p:cNvPr id="57" name="Picture 2"/>
            <p:cNvPicPr>
              <a:picLocks noChangeAspect="1" noChangeArrowheads="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7" y="5368603"/>
              <a:ext cx="350474" cy="91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Box 57"/>
            <p:cNvSpPr txBox="1"/>
            <p:nvPr/>
          </p:nvSpPr>
          <p:spPr>
            <a:xfrm>
              <a:off x="-1188643" y="5636031"/>
              <a:ext cx="911886" cy="369332"/>
            </a:xfrm>
            <a:prstGeom prst="rect">
              <a:avLst/>
            </a:prstGeom>
            <a:noFill/>
            <a:ln>
              <a:solidFill>
                <a:schemeClr val="tx1"/>
              </a:solidFill>
            </a:ln>
          </p:spPr>
          <p:txBody>
            <a:bodyPr wrap="square" rtlCol="0">
              <a:spAutoFit/>
            </a:bodyPr>
            <a:lstStyle/>
            <a:p>
              <a:pPr algn="ctr"/>
              <a:r>
                <a:rPr lang="en-GB" b="1" dirty="0" smtClean="0">
                  <a:solidFill>
                    <a:srgbClr val="00B0F0"/>
                  </a:solidFill>
                </a:rPr>
                <a:t>Woman</a:t>
              </a:r>
              <a:endParaRPr lang="en-GB" b="1" dirty="0">
                <a:solidFill>
                  <a:srgbClr val="00B0F0"/>
                </a:solidFill>
              </a:endParaRPr>
            </a:p>
          </p:txBody>
        </p:sp>
      </p:grpSp>
      <p:sp>
        <p:nvSpPr>
          <p:cNvPr id="9" name="TextBox 8"/>
          <p:cNvSpPr txBox="1"/>
          <p:nvPr/>
        </p:nvSpPr>
        <p:spPr>
          <a:xfrm>
            <a:off x="23328" y="6533868"/>
            <a:ext cx="5839957" cy="300082"/>
          </a:xfrm>
          <a:prstGeom prst="rect">
            <a:avLst/>
          </a:prstGeom>
          <a:solidFill>
            <a:srgbClr val="FFFF00"/>
          </a:solidFill>
          <a:ln>
            <a:solidFill>
              <a:schemeClr val="tx1"/>
            </a:solidFill>
          </a:ln>
        </p:spPr>
        <p:txBody>
          <a:bodyPr wrap="square" rtlCol="0">
            <a:spAutoFit/>
          </a:bodyPr>
          <a:lstStyle/>
          <a:p>
            <a:pPr algn="ctr"/>
            <a:r>
              <a:rPr lang="en-GB" sz="1350" b="1" dirty="0" smtClean="0"/>
              <a:t>Sister(s) Share(s): Malki </a:t>
            </a:r>
            <a:r>
              <a:rPr lang="en-GB" sz="1350" b="1" dirty="0"/>
              <a:t>&amp; Shafii: 3/6 &amp; 4/6 </a:t>
            </a:r>
            <a:r>
              <a:rPr lang="en-GB" sz="1350" b="1" dirty="0" smtClean="0"/>
              <a:t>vs </a:t>
            </a:r>
            <a:r>
              <a:rPr lang="en-GB" sz="1350" b="1" dirty="0" smtClean="0">
                <a:solidFill>
                  <a:srgbClr val="7030A0"/>
                </a:solidFill>
              </a:rPr>
              <a:t>Abu Haneefa &amp; Ibn Hanbal: 4.5/6 </a:t>
            </a:r>
            <a:endParaRPr lang="en-GB" sz="1350" b="1" dirty="0">
              <a:solidFill>
                <a:srgbClr val="7030A0"/>
              </a:solidFill>
            </a:endParaRPr>
          </a:p>
        </p:txBody>
      </p:sp>
    </p:spTree>
    <p:extLst>
      <p:ext uri="{BB962C8B-B14F-4D97-AF65-F5344CB8AC3E}">
        <p14:creationId xmlns:p14="http://schemas.microsoft.com/office/powerpoint/2010/main" val="28809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childTnLst>
                                </p:cTn>
                              </p:par>
                              <p:par>
                                <p:cTn id="52" presetID="2" presetClass="entr" presetSubtype="4"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 calcmode="lin" valueType="num">
                                      <p:cBhvr additive="base">
                                        <p:cTn id="58" dur="500" fill="hold"/>
                                        <p:tgtEl>
                                          <p:spTgt spid="53"/>
                                        </p:tgtEl>
                                        <p:attrNameLst>
                                          <p:attrName>ppt_x</p:attrName>
                                        </p:attrNameLst>
                                      </p:cBhvr>
                                      <p:tavLst>
                                        <p:tav tm="0">
                                          <p:val>
                                            <p:strVal val="#ppt_x"/>
                                          </p:val>
                                        </p:tav>
                                        <p:tav tm="100000">
                                          <p:val>
                                            <p:strVal val="#ppt_x"/>
                                          </p:val>
                                        </p:tav>
                                      </p:tavLst>
                                    </p:anim>
                                    <p:anim calcmode="lin" valueType="num">
                                      <p:cBhvr additive="base">
                                        <p:cTn id="59" dur="500" fill="hold"/>
                                        <p:tgtEl>
                                          <p:spTgt spid="53"/>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 calcmode="lin" valueType="num">
                                      <p:cBhvr additive="base">
                                        <p:cTn id="62" dur="500" fill="hold"/>
                                        <p:tgtEl>
                                          <p:spTgt spid="50"/>
                                        </p:tgtEl>
                                        <p:attrNameLst>
                                          <p:attrName>ppt_x</p:attrName>
                                        </p:attrNameLst>
                                      </p:cBhvr>
                                      <p:tavLst>
                                        <p:tav tm="0">
                                          <p:val>
                                            <p:strVal val="#ppt_x"/>
                                          </p:val>
                                        </p:tav>
                                        <p:tav tm="100000">
                                          <p:val>
                                            <p:strVal val="#ppt_x"/>
                                          </p:val>
                                        </p:tav>
                                      </p:tavLst>
                                    </p:anim>
                                    <p:anim calcmode="lin" valueType="num">
                                      <p:cBhvr additive="base">
                                        <p:cTn id="63" dur="500" fill="hold"/>
                                        <p:tgtEl>
                                          <p:spTgt spid="50"/>
                                        </p:tgtEl>
                                        <p:attrNameLst>
                                          <p:attrName>ppt_y</p:attrName>
                                        </p:attrNameLst>
                                      </p:cBhvr>
                                      <p:tavLst>
                                        <p:tav tm="0">
                                          <p:val>
                                            <p:strVal val="1+#ppt_h/2"/>
                                          </p:val>
                                        </p:tav>
                                        <p:tav tm="100000">
                                          <p:val>
                                            <p:strVal val="#ppt_y"/>
                                          </p:val>
                                        </p:tav>
                                      </p:tavLst>
                                    </p:anim>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2" presetClass="entr" presetSubtype="4"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ppt_x"/>
                                          </p:val>
                                        </p:tav>
                                        <p:tav tm="100000">
                                          <p:val>
                                            <p:strVal val="#ppt_x"/>
                                          </p:val>
                                        </p:tav>
                                      </p:tavLst>
                                    </p:anim>
                                    <p:anim calcmode="lin" valueType="num">
                                      <p:cBhvr additive="base">
                                        <p:cTn id="78" dur="500" fill="hold"/>
                                        <p:tgtEl>
                                          <p:spTgt spid="39"/>
                                        </p:tgtEl>
                                        <p:attrNameLst>
                                          <p:attrName>ppt_y</p:attrName>
                                        </p:attrNameLst>
                                      </p:cBhvr>
                                      <p:tavLst>
                                        <p:tav tm="0">
                                          <p:val>
                                            <p:strVal val="1+#ppt_h/2"/>
                                          </p:val>
                                        </p:tav>
                                        <p:tav tm="100000">
                                          <p:val>
                                            <p:strVal val="#ppt_y"/>
                                          </p:val>
                                        </p:tav>
                                      </p:tavLst>
                                    </p:anim>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2" presetClass="entr" presetSubtype="4"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additive="base">
                                        <p:cTn id="87" dur="500" fill="hold"/>
                                        <p:tgtEl>
                                          <p:spTgt spid="9"/>
                                        </p:tgtEl>
                                        <p:attrNameLst>
                                          <p:attrName>ppt_x</p:attrName>
                                        </p:attrNameLst>
                                      </p:cBhvr>
                                      <p:tavLst>
                                        <p:tav tm="0">
                                          <p:val>
                                            <p:strVal val="#ppt_x"/>
                                          </p:val>
                                        </p:tav>
                                        <p:tav tm="100000">
                                          <p:val>
                                            <p:strVal val="#ppt_x"/>
                                          </p:val>
                                        </p:tav>
                                      </p:tavLst>
                                    </p:anim>
                                    <p:anim calcmode="lin" valueType="num">
                                      <p:cBhvr additive="base">
                                        <p:cTn id="8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3" grpId="0" animBg="1"/>
      <p:bldP spid="10" grpId="0" animBg="1"/>
      <p:bldP spid="43" grpId="0" animBg="1"/>
      <p:bldP spid="44" grpId="0" animBg="1"/>
      <p:bldP spid="41" grpId="0"/>
      <p:bldP spid="39" grpId="0" animBg="1"/>
      <p:bldP spid="8" grpId="0" animBg="1"/>
      <p:bldP spid="40"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892059" y="5510967"/>
            <a:ext cx="887501" cy="324778"/>
            <a:chOff x="-1205006" y="5645694"/>
            <a:chExt cx="928249" cy="354081"/>
          </a:xfrm>
        </p:grpSpPr>
        <p:pic>
          <p:nvPicPr>
            <p:cNvPr id="48" name="Picture 2"/>
            <p:cNvPicPr>
              <a:picLocks noChangeAspect="1" noChangeArrowheads="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6" y="5368595"/>
              <a:ext cx="350474" cy="91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1205006" y="5645694"/>
              <a:ext cx="911886" cy="352316"/>
            </a:xfrm>
            <a:prstGeom prst="rect">
              <a:avLst/>
            </a:prstGeom>
            <a:noFill/>
          </p:spPr>
          <p:txBody>
            <a:bodyPr wrap="square" rtlCol="0">
              <a:spAutoFit/>
            </a:bodyPr>
            <a:lstStyle/>
            <a:p>
              <a:pPr algn="ctr"/>
              <a:r>
                <a:rPr lang="en-GB" sz="1500" b="1" dirty="0" smtClean="0">
                  <a:solidFill>
                    <a:srgbClr val="00B0F0"/>
                  </a:solidFill>
                </a:rPr>
                <a:t>Woman</a:t>
              </a:r>
              <a:endParaRPr lang="en-GB" sz="1500" b="1" dirty="0">
                <a:solidFill>
                  <a:srgbClr val="00B0F0"/>
                </a:solidFill>
              </a:endParaRPr>
            </a:p>
          </p:txBody>
        </p:sp>
      </p:grpSp>
      <p:sp>
        <p:nvSpPr>
          <p:cNvPr id="40" name="TextBox 39"/>
          <p:cNvSpPr txBox="1"/>
          <p:nvPr/>
        </p:nvSpPr>
        <p:spPr>
          <a:xfrm>
            <a:off x="1892059" y="5219555"/>
            <a:ext cx="1382123" cy="307777"/>
          </a:xfrm>
          <a:prstGeom prst="rect">
            <a:avLst/>
          </a:prstGeom>
          <a:solidFill>
            <a:schemeClr val="tx1"/>
          </a:solidFill>
          <a:ln>
            <a:solidFill>
              <a:schemeClr val="tx1"/>
            </a:solidFill>
          </a:ln>
        </p:spPr>
        <p:txBody>
          <a:bodyPr wrap="square" rtlCol="0">
            <a:spAutoFit/>
          </a:bodyPr>
          <a:lstStyle/>
          <a:p>
            <a:r>
              <a:rPr lang="en-GB" sz="1400" b="1" dirty="0" smtClean="0">
                <a:solidFill>
                  <a:schemeClr val="bg1"/>
                </a:solidFill>
              </a:rPr>
              <a:t>Residue: (1/6)</a:t>
            </a:r>
            <a:endParaRPr lang="en-GB" sz="1400" b="1" dirty="0">
              <a:solidFill>
                <a:schemeClr val="bg1"/>
              </a:solidFill>
            </a:endParaRPr>
          </a:p>
        </p:txBody>
      </p:sp>
      <p:sp>
        <p:nvSpPr>
          <p:cNvPr id="39" name="TextBox 38"/>
          <p:cNvSpPr txBox="1"/>
          <p:nvPr/>
        </p:nvSpPr>
        <p:spPr>
          <a:xfrm>
            <a:off x="6516216" y="5234234"/>
            <a:ext cx="1382123" cy="307777"/>
          </a:xfrm>
          <a:prstGeom prst="rect">
            <a:avLst/>
          </a:prstGeom>
          <a:solidFill>
            <a:schemeClr val="tx1"/>
          </a:solidFill>
          <a:ln>
            <a:solidFill>
              <a:schemeClr val="tx1"/>
            </a:solidFill>
          </a:ln>
        </p:spPr>
        <p:txBody>
          <a:bodyPr wrap="square" rtlCol="0">
            <a:spAutoFit/>
          </a:bodyPr>
          <a:lstStyle/>
          <a:p>
            <a:r>
              <a:rPr lang="en-GB" sz="1400" b="1" dirty="0" smtClean="0">
                <a:solidFill>
                  <a:schemeClr val="bg1"/>
                </a:solidFill>
              </a:rPr>
              <a:t>Residue: (1/6)</a:t>
            </a:r>
            <a:endParaRPr lang="en-GB" sz="1400" b="1" dirty="0">
              <a:solidFill>
                <a:schemeClr val="bg1"/>
              </a:solidFill>
            </a:endParaRPr>
          </a:p>
        </p:txBody>
      </p:sp>
      <p:sp>
        <p:nvSpPr>
          <p:cNvPr id="9" name="Rectangle 8"/>
          <p:cNvSpPr/>
          <p:nvPr/>
        </p:nvSpPr>
        <p:spPr>
          <a:xfrm>
            <a:off x="1904036" y="5244235"/>
            <a:ext cx="2138271" cy="2578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91307" y="4921069"/>
            <a:ext cx="3851000" cy="584775"/>
          </a:xfrm>
          <a:prstGeom prst="rect">
            <a:avLst/>
          </a:prstGeom>
          <a:solidFill>
            <a:schemeClr val="tx1"/>
          </a:solidFill>
          <a:ln>
            <a:solidFill>
              <a:schemeClr val="tx1"/>
            </a:solidFill>
          </a:ln>
        </p:spPr>
        <p:txBody>
          <a:bodyPr wrap="square" rtlCol="0">
            <a:spAutoFit/>
          </a:bodyPr>
          <a:lstStyle/>
          <a:p>
            <a:pPr algn="ctr"/>
            <a:r>
              <a:rPr lang="en-GB" b="1" dirty="0" smtClean="0">
                <a:solidFill>
                  <a:schemeClr val="bg1"/>
                </a:solidFill>
              </a:rPr>
              <a:t>Shares: (</a:t>
            </a:r>
            <a:r>
              <a:rPr lang="en-GB" b="1" dirty="0" smtClean="0">
                <a:solidFill>
                  <a:srgbClr val="FF0000"/>
                </a:solidFill>
              </a:rPr>
              <a:t>(</a:t>
            </a:r>
            <a:r>
              <a:rPr lang="en-GB" b="1" u="sng" dirty="0" smtClean="0">
                <a:solidFill>
                  <a:srgbClr val="FF0000"/>
                </a:solidFill>
              </a:rPr>
              <a:t>1/6</a:t>
            </a:r>
            <a:r>
              <a:rPr lang="en-GB" b="1" u="sng" dirty="0" smtClean="0">
                <a:solidFill>
                  <a:schemeClr val="bg1"/>
                </a:solidFill>
              </a:rPr>
              <a:t>+1/6</a:t>
            </a:r>
            <a:r>
              <a:rPr lang="en-GB" b="1" u="sng" baseline="-25000" dirty="0" smtClean="0">
                <a:solidFill>
                  <a:schemeClr val="bg1"/>
                </a:solidFill>
              </a:rPr>
              <a:t>R</a:t>
            </a:r>
            <a:r>
              <a:rPr lang="en-GB" b="1" dirty="0" smtClean="0">
                <a:solidFill>
                  <a:srgbClr val="FF0000"/>
                </a:solidFill>
              </a:rPr>
              <a:t>) </a:t>
            </a:r>
            <a:r>
              <a:rPr lang="en-GB" b="1" dirty="0" smtClean="0">
                <a:solidFill>
                  <a:schemeClr val="bg1"/>
                </a:solidFill>
              </a:rPr>
              <a:t>+</a:t>
            </a:r>
            <a:r>
              <a:rPr lang="en-GB" b="1" dirty="0" smtClean="0">
                <a:solidFill>
                  <a:srgbClr val="0070C0"/>
                </a:solidFill>
              </a:rPr>
              <a:t>(1/6)</a:t>
            </a:r>
            <a:r>
              <a:rPr lang="en-GB" b="1" dirty="0" smtClean="0">
                <a:solidFill>
                  <a:schemeClr val="bg1"/>
                </a:solidFill>
              </a:rPr>
              <a:t>+(3/6))=6/6</a:t>
            </a:r>
          </a:p>
          <a:p>
            <a:r>
              <a:rPr lang="en-GB" sz="1400" b="1" dirty="0" smtClean="0">
                <a:solidFill>
                  <a:schemeClr val="bg1"/>
                </a:solidFill>
              </a:rPr>
              <a:t>                                 </a:t>
            </a:r>
            <a:endParaRPr lang="en-GB" sz="1400" b="1" dirty="0">
              <a:solidFill>
                <a:schemeClr val="bg1"/>
              </a:solidFill>
            </a:endParaRPr>
          </a:p>
        </p:txBody>
      </p:sp>
      <p:grpSp>
        <p:nvGrpSpPr>
          <p:cNvPr id="8" name="Group 7"/>
          <p:cNvGrpSpPr/>
          <p:nvPr/>
        </p:nvGrpSpPr>
        <p:grpSpPr>
          <a:xfrm>
            <a:off x="4412570" y="188640"/>
            <a:ext cx="4635500" cy="4670172"/>
            <a:chOff x="2197100" y="980728"/>
            <a:chExt cx="4635500" cy="4670172"/>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50" t="10658" r="24955" b="41950"/>
            <a:stretch/>
          </p:blipFill>
          <p:spPr bwMode="auto">
            <a:xfrm>
              <a:off x="2197100" y="2035144"/>
              <a:ext cx="4635500" cy="270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350" t="54853" r="24955" b="29271"/>
            <a:stretch/>
          </p:blipFill>
          <p:spPr bwMode="auto">
            <a:xfrm>
              <a:off x="2197100" y="4743619"/>
              <a:ext cx="4635500" cy="90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350" t="22405" r="24955" b="58962"/>
            <a:stretch/>
          </p:blipFill>
          <p:spPr bwMode="auto">
            <a:xfrm>
              <a:off x="2197100" y="980728"/>
              <a:ext cx="4635500" cy="106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114174" y="1709226"/>
            <a:ext cx="4262964" cy="2431435"/>
          </a:xfrm>
          <a:prstGeom prst="rect">
            <a:avLst/>
          </a:prstGeom>
        </p:spPr>
        <p:txBody>
          <a:bodyPr wrap="square">
            <a:spAutoFit/>
          </a:bodyPr>
          <a:lstStyle/>
          <a:p>
            <a:endParaRPr lang="en-GB" sz="800" dirty="0" smtClean="0"/>
          </a:p>
          <a:p>
            <a:r>
              <a:rPr lang="en-GB" b="1" u="sng" dirty="0" smtClean="0"/>
              <a:t>If </a:t>
            </a:r>
            <a:r>
              <a:rPr lang="en-GB" u="sng" dirty="0"/>
              <a:t>a man or </a:t>
            </a:r>
            <a:r>
              <a:rPr lang="en-GB" b="1" u="sng" dirty="0"/>
              <a:t>a </a:t>
            </a:r>
            <a:r>
              <a:rPr lang="en-GB" sz="1900" b="1" u="sng" dirty="0"/>
              <a:t>woman</a:t>
            </a:r>
            <a:r>
              <a:rPr lang="en-GB" b="1" u="sng" dirty="0"/>
              <a:t> have no heir direct, but have a brother or a sister, to each of the two a sixth</a:t>
            </a:r>
            <a:r>
              <a:rPr lang="en-GB" b="1" dirty="0"/>
              <a:t>; </a:t>
            </a:r>
            <a:endParaRPr lang="en-GB" b="1" dirty="0" smtClean="0"/>
          </a:p>
          <a:p>
            <a:r>
              <a:rPr lang="en-GB" b="1" u="sng" dirty="0" smtClean="0"/>
              <a:t>but </a:t>
            </a:r>
            <a:r>
              <a:rPr lang="en-GB" b="1" u="sng" dirty="0"/>
              <a:t>if they are more numerous than that, they share equally a third,</a:t>
            </a:r>
            <a:r>
              <a:rPr lang="en-GB" b="1" i="1" dirty="0">
                <a:solidFill>
                  <a:srgbClr val="FF0000"/>
                </a:solidFill>
              </a:rPr>
              <a:t> </a:t>
            </a:r>
            <a:r>
              <a:rPr lang="en-GB" b="1" i="1" u="sng" dirty="0">
                <a:solidFill>
                  <a:srgbClr val="FF0000"/>
                </a:solidFill>
              </a:rPr>
              <a:t>after any bequest </a:t>
            </a:r>
            <a:r>
              <a:rPr lang="en-GB" b="1" i="1" u="sng" dirty="0" smtClean="0">
                <a:solidFill>
                  <a:srgbClr val="FF0000"/>
                </a:solidFill>
              </a:rPr>
              <a:t>may be bequeathed, </a:t>
            </a:r>
            <a:r>
              <a:rPr lang="en-GB" b="1" i="1" u="sng" dirty="0">
                <a:solidFill>
                  <a:srgbClr val="FF0000"/>
                </a:solidFill>
              </a:rPr>
              <a:t>or any debt not prejudicial; </a:t>
            </a:r>
            <a:r>
              <a:rPr lang="en-GB" dirty="0"/>
              <a:t>a charge from God. God is </a:t>
            </a:r>
            <a:r>
              <a:rPr lang="en-GB" dirty="0" smtClean="0"/>
              <a:t>All-knowing</a:t>
            </a:r>
            <a:r>
              <a:rPr lang="en-GB" dirty="0"/>
              <a:t>, </a:t>
            </a:r>
            <a:r>
              <a:rPr lang="en-GB" dirty="0" smtClean="0"/>
              <a:t> All-clement.</a:t>
            </a:r>
            <a:r>
              <a:rPr lang="en-GB" b="1" dirty="0" smtClean="0">
                <a:solidFill>
                  <a:srgbClr val="0070C0"/>
                </a:solidFill>
              </a:rPr>
              <a:t>4:12*</a:t>
            </a:r>
            <a:endParaRPr lang="en-GB" b="1" dirty="0">
              <a:solidFill>
                <a:srgbClr val="0070C0"/>
              </a:solidFill>
            </a:endParaRPr>
          </a:p>
        </p:txBody>
      </p:sp>
      <p:sp>
        <p:nvSpPr>
          <p:cNvPr id="11" name="TextBox 10"/>
          <p:cNvSpPr txBox="1"/>
          <p:nvPr/>
        </p:nvSpPr>
        <p:spPr>
          <a:xfrm>
            <a:off x="49816" y="653347"/>
            <a:ext cx="4362754" cy="1200329"/>
          </a:xfrm>
          <a:prstGeom prst="rect">
            <a:avLst/>
          </a:prstGeom>
          <a:solidFill>
            <a:srgbClr val="FFFF00"/>
          </a:solidFill>
          <a:ln>
            <a:solidFill>
              <a:schemeClr val="tx1"/>
            </a:solidFill>
          </a:ln>
        </p:spPr>
        <p:txBody>
          <a:bodyPr wrap="square" rtlCol="0">
            <a:spAutoFit/>
          </a:bodyPr>
          <a:lstStyle/>
          <a:p>
            <a:r>
              <a:rPr lang="en-GB" b="1" dirty="0" smtClean="0"/>
              <a:t>3F. Revised (Abrogated) 1</a:t>
            </a:r>
            <a:r>
              <a:rPr lang="en-GB" b="1" baseline="30000" dirty="0" smtClean="0"/>
              <a:t>st</a:t>
            </a:r>
            <a:r>
              <a:rPr lang="en-GB" b="1" dirty="0" smtClean="0"/>
              <a:t> </a:t>
            </a:r>
            <a:r>
              <a:rPr lang="en-GB" b="1" i="1" u="sng" dirty="0">
                <a:solidFill>
                  <a:srgbClr val="0070C0"/>
                </a:solidFill>
              </a:rPr>
              <a:t>“Kalala Ayah</a:t>
            </a:r>
            <a:r>
              <a:rPr lang="en-GB" b="1" i="1" u="sng" dirty="0" smtClean="0">
                <a:solidFill>
                  <a:srgbClr val="0070C0"/>
                </a:solidFill>
              </a:rPr>
              <a:t>”: </a:t>
            </a:r>
            <a:r>
              <a:rPr lang="en-GB" sz="2000" b="1" dirty="0" smtClean="0"/>
              <a:t>Husband and Siblings Inheritance Shares of </a:t>
            </a:r>
            <a:r>
              <a:rPr lang="en-GB" b="1" i="1" u="sng" dirty="0" smtClean="0">
                <a:solidFill>
                  <a:srgbClr val="0070C0"/>
                </a:solidFill>
              </a:rPr>
              <a:t>“Kalala</a:t>
            </a:r>
            <a:r>
              <a:rPr lang="en-GB" b="1" i="1" u="sng" dirty="0">
                <a:solidFill>
                  <a:srgbClr val="0070C0"/>
                </a:solidFill>
              </a:rPr>
              <a:t>” </a:t>
            </a:r>
            <a:r>
              <a:rPr lang="en-GB" sz="2000" b="1" u="sng" dirty="0" smtClean="0"/>
              <a:t>Woman’s Estate </a:t>
            </a:r>
            <a:r>
              <a:rPr lang="en-GB" b="1" u="sng" dirty="0" smtClean="0"/>
              <a:t> </a:t>
            </a:r>
            <a:endParaRPr lang="en-GB" sz="1700" b="1" u="sng" dirty="0" smtClean="0"/>
          </a:p>
          <a:p>
            <a:r>
              <a:rPr lang="en-GB" sz="100" b="1" dirty="0" smtClean="0"/>
              <a:t>-------------------------------------------------------------------------------------------------------------------------------------------------------------------------------------------------------------------------------------------------------------------------------------------------------------------------------------------------------------------------------------------------------------------------------------------------------------------------------------------------------------------------------------------------------------------------------------------------------------------------------------------------------------------------------------------------------------------------------------------------------------------------------------------------------------------------------------------------------------------------------------------------------------------------------------------------------------------------------------------------------------------------------------------------------------------------------------------------------------------------------------------------------------------------------------------------------------------------------------------------------------------------------------------------------------------</a:t>
            </a:r>
          </a:p>
          <a:p>
            <a:r>
              <a:rPr lang="en-GB" sz="1300" b="1" dirty="0" smtClean="0"/>
              <a:t>* Deceased Person with no living parents nor living children</a:t>
            </a:r>
            <a:endParaRPr lang="en-GB" sz="1300" b="1" dirty="0"/>
          </a:p>
        </p:txBody>
      </p:sp>
      <p:grpSp>
        <p:nvGrpSpPr>
          <p:cNvPr id="3" name="Group 2"/>
          <p:cNvGrpSpPr/>
          <p:nvPr/>
        </p:nvGrpSpPr>
        <p:grpSpPr>
          <a:xfrm>
            <a:off x="195074" y="5236492"/>
            <a:ext cx="3847233" cy="911925"/>
            <a:chOff x="2746748" y="4970446"/>
            <a:chExt cx="3847233" cy="911925"/>
          </a:xfrm>
          <a:effectLst>
            <a:outerShdw blurRad="50800" dist="38100" dir="2700000" algn="tl" rotWithShape="0">
              <a:prstClr val="black">
                <a:alpha val="40000"/>
              </a:prstClr>
            </a:outerShdw>
          </a:effectLst>
        </p:grpSpPr>
        <p:grpSp>
          <p:nvGrpSpPr>
            <p:cNvPr id="12" name="Group 11"/>
            <p:cNvGrpSpPr/>
            <p:nvPr/>
          </p:nvGrpSpPr>
          <p:grpSpPr>
            <a:xfrm>
              <a:off x="3656404" y="4970446"/>
              <a:ext cx="2937577" cy="911925"/>
              <a:chOff x="-281560" y="4967100"/>
              <a:chExt cx="2937577" cy="911925"/>
            </a:xfrm>
          </p:grpSpPr>
          <p:sp>
            <p:nvSpPr>
              <p:cNvPr id="15" name="TextBox 14"/>
              <p:cNvSpPr txBox="1"/>
              <p:nvPr/>
            </p:nvSpPr>
            <p:spPr>
              <a:xfrm>
                <a:off x="1393269" y="5232694"/>
                <a:ext cx="1262748" cy="646331"/>
              </a:xfrm>
              <a:prstGeom prst="rect">
                <a:avLst/>
              </a:prstGeom>
              <a:solidFill>
                <a:srgbClr val="FFFF00"/>
              </a:solidFill>
              <a:ln>
                <a:solidFill>
                  <a:schemeClr val="tx1"/>
                </a:solidFill>
              </a:ln>
            </p:spPr>
            <p:txBody>
              <a:bodyPr wrap="square" rtlCol="0">
                <a:spAutoFit/>
              </a:bodyPr>
              <a:lstStyle/>
              <a:p>
                <a:pPr algn="ctr"/>
                <a:r>
                  <a:rPr lang="en-GB" b="1" dirty="0" smtClean="0"/>
                  <a:t>Husband</a:t>
                </a:r>
              </a:p>
              <a:p>
                <a:pPr algn="ctr"/>
                <a:r>
                  <a:rPr lang="en-GB" b="1" dirty="0" smtClean="0"/>
                  <a:t> 3/6 </a:t>
                </a:r>
                <a:endParaRPr lang="en-GB" b="1" dirty="0"/>
              </a:p>
            </p:txBody>
          </p:sp>
          <p:sp>
            <p:nvSpPr>
              <p:cNvPr id="16" name="TextBox 15"/>
              <p:cNvSpPr txBox="1"/>
              <p:nvPr/>
            </p:nvSpPr>
            <p:spPr>
              <a:xfrm>
                <a:off x="-281560" y="4967100"/>
                <a:ext cx="799306" cy="630942"/>
              </a:xfrm>
              <a:prstGeom prst="rect">
                <a:avLst/>
              </a:prstGeom>
              <a:solidFill>
                <a:srgbClr val="FFFF00"/>
              </a:solidFill>
              <a:ln>
                <a:solidFill>
                  <a:schemeClr val="tx1"/>
                </a:solidFill>
              </a:ln>
            </p:spPr>
            <p:txBody>
              <a:bodyPr wrap="square" rtlCol="0">
                <a:spAutoFit/>
              </a:bodyPr>
              <a:lstStyle/>
              <a:p>
                <a:pPr algn="ctr"/>
                <a:r>
                  <a:rPr lang="en-GB" sz="1600" b="1" dirty="0" smtClean="0">
                    <a:solidFill>
                      <a:srgbClr val="0070C0"/>
                    </a:solidFill>
                  </a:rPr>
                  <a:t>Sister</a:t>
                </a:r>
              </a:p>
              <a:p>
                <a:pPr algn="ctr"/>
                <a:r>
                  <a:rPr lang="en-GB" sz="1600" b="1" dirty="0" smtClean="0">
                    <a:solidFill>
                      <a:srgbClr val="0070C0"/>
                    </a:solidFill>
                  </a:rPr>
                  <a:t>1</a:t>
                </a:r>
                <a:r>
                  <a:rPr lang="en-GB" sz="1700" b="1" dirty="0" smtClean="0">
                    <a:solidFill>
                      <a:srgbClr val="0070C0"/>
                    </a:solidFill>
                  </a:rPr>
                  <a:t>/6</a:t>
                </a:r>
              </a:p>
              <a:p>
                <a:pPr algn="ctr"/>
                <a:endParaRPr lang="en-GB" sz="100" b="1" u="sng" dirty="0">
                  <a:solidFill>
                    <a:srgbClr val="FF0000"/>
                  </a:solidFill>
                </a:endParaRPr>
              </a:p>
            </p:txBody>
          </p:sp>
        </p:grpSp>
        <p:sp>
          <p:nvSpPr>
            <p:cNvPr id="22" name="TextBox 21"/>
            <p:cNvSpPr txBox="1"/>
            <p:nvPr/>
          </p:nvSpPr>
          <p:spPr>
            <a:xfrm>
              <a:off x="2746748" y="4970446"/>
              <a:ext cx="909655" cy="877163"/>
            </a:xfrm>
            <a:prstGeom prst="rect">
              <a:avLst/>
            </a:prstGeom>
            <a:solidFill>
              <a:srgbClr val="FFFF00"/>
            </a:solidFill>
            <a:ln>
              <a:solidFill>
                <a:schemeClr val="tx1"/>
              </a:solidFill>
            </a:ln>
          </p:spPr>
          <p:txBody>
            <a:bodyPr wrap="square" rtlCol="0">
              <a:spAutoFit/>
            </a:bodyPr>
            <a:lstStyle/>
            <a:p>
              <a:pPr algn="ctr"/>
              <a:r>
                <a:rPr lang="en-GB" sz="1700" b="1" u="sng" dirty="0" smtClean="0">
                  <a:solidFill>
                    <a:srgbClr val="FF0000"/>
                  </a:solidFill>
                </a:rPr>
                <a:t>Brother</a:t>
              </a:r>
              <a:r>
                <a:rPr lang="en-GB" sz="1700" b="1" dirty="0" smtClean="0">
                  <a:solidFill>
                    <a:srgbClr val="FF0000"/>
                  </a:solidFill>
                </a:rPr>
                <a:t> </a:t>
              </a:r>
            </a:p>
            <a:p>
              <a:pPr algn="ctr"/>
              <a:r>
                <a:rPr lang="en-GB" sz="1700" b="1" u="sng" dirty="0" smtClean="0">
                  <a:solidFill>
                    <a:srgbClr val="FF0000"/>
                  </a:solidFill>
                </a:rPr>
                <a:t>1/6</a:t>
              </a:r>
            </a:p>
            <a:p>
              <a:pPr algn="ctr"/>
              <a:r>
                <a:rPr lang="en-GB" sz="1700" b="1" dirty="0" smtClean="0"/>
                <a:t>+</a:t>
              </a:r>
              <a:r>
                <a:rPr lang="en-GB" sz="1700" b="1" u="sng" dirty="0" smtClean="0"/>
                <a:t>(1/6</a:t>
              </a:r>
              <a:r>
                <a:rPr lang="en-GB" sz="1700" b="1" u="sng" baseline="-25000" dirty="0" smtClean="0"/>
                <a:t>R</a:t>
              </a:r>
              <a:r>
                <a:rPr lang="en-GB" sz="1700" b="1" u="sng" dirty="0" smtClean="0"/>
                <a:t>)</a:t>
              </a:r>
              <a:endParaRPr lang="en-GB" sz="1700" b="1" u="sng" dirty="0"/>
            </a:p>
          </p:txBody>
        </p:sp>
      </p:grpSp>
      <p:sp>
        <p:nvSpPr>
          <p:cNvPr id="23" name="Rectangle 22"/>
          <p:cNvSpPr/>
          <p:nvPr/>
        </p:nvSpPr>
        <p:spPr>
          <a:xfrm>
            <a:off x="707813" y="0"/>
            <a:ext cx="3025124" cy="70788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92</a:t>
            </a:r>
            <a:r>
              <a:rPr lang="en-US"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nd</a:t>
            </a:r>
            <a:r>
              <a:rPr lang="en-US" sz="4000"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cap="none" spc="0" dirty="0" smtClean="0">
                <a:ln>
                  <a:prstDash val="solid"/>
                </a:ln>
                <a:solidFill>
                  <a:srgbClr val="002060"/>
                </a:solidFill>
                <a:effectLst>
                  <a:outerShdw blurRad="88000" dist="50800" dir="5040000" algn="tl">
                    <a:schemeClr val="accent4">
                      <a:tint val="80000"/>
                      <a:satMod val="250000"/>
                      <a:alpha val="45000"/>
                    </a:schemeClr>
                  </a:outerShdw>
                </a:effectLst>
              </a:rPr>
              <a:t>Surah</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4: 12</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4" name="Rectangle 3"/>
          <p:cNvSpPr/>
          <p:nvPr/>
        </p:nvSpPr>
        <p:spPr>
          <a:xfrm>
            <a:off x="98961" y="6293775"/>
            <a:ext cx="8968839" cy="523220"/>
          </a:xfrm>
          <a:prstGeom prst="rect">
            <a:avLst/>
          </a:prstGeom>
          <a:solidFill>
            <a:srgbClr val="FFFF00"/>
          </a:solidFill>
          <a:ln>
            <a:solidFill>
              <a:schemeClr val="tx1"/>
            </a:solidFill>
          </a:ln>
        </p:spPr>
        <p:txBody>
          <a:bodyPr wrap="square">
            <a:spAutoFit/>
          </a:bodyPr>
          <a:lstStyle/>
          <a:p>
            <a:r>
              <a:rPr lang="en-GB" sz="1400" b="1" u="sng" dirty="0" smtClean="0">
                <a:solidFill>
                  <a:srgbClr val="000000"/>
                </a:solidFill>
              </a:rPr>
              <a:t>After partial abrogation by </a:t>
            </a:r>
            <a:r>
              <a:rPr lang="en-GB" sz="1400" b="1" u="sng" dirty="0" smtClean="0">
                <a:solidFill>
                  <a:srgbClr val="0070C0"/>
                </a:solidFill>
              </a:rPr>
              <a:t>Ayah 4:167, Ayah 4:12 </a:t>
            </a:r>
            <a:r>
              <a:rPr lang="en-GB" sz="1400" b="1" u="sng" dirty="0" smtClean="0"/>
              <a:t>is therefore applies only on Deceased Kalala Women, the 1/6 Residue will be added to Brother(s) Shares. This is without overlooking provisions to Poor @ </a:t>
            </a:r>
            <a:r>
              <a:rPr lang="en-GB" sz="1400" b="1" u="sng" dirty="0" smtClean="0">
                <a:solidFill>
                  <a:srgbClr val="0070C0"/>
                </a:solidFill>
              </a:rPr>
              <a:t>Ayah 4:8? </a:t>
            </a:r>
            <a:r>
              <a:rPr lang="en-GB" sz="1400" b="1" dirty="0" smtClean="0"/>
              <a:t>(And Allah Omniscient).</a:t>
            </a:r>
            <a:endParaRPr lang="en-GB" sz="1400" b="1" dirty="0"/>
          </a:p>
        </p:txBody>
      </p:sp>
      <p:sp>
        <p:nvSpPr>
          <p:cNvPr id="24" name="Down Arrow 23"/>
          <p:cNvSpPr/>
          <p:nvPr/>
        </p:nvSpPr>
        <p:spPr>
          <a:xfrm>
            <a:off x="7322437" y="2924944"/>
            <a:ext cx="278587" cy="30687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4435562" y="137004"/>
            <a:ext cx="4589516" cy="472180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4435563" y="4858812"/>
            <a:ext cx="4312902" cy="637647"/>
            <a:chOff x="4435563" y="4921069"/>
            <a:chExt cx="4312902" cy="637647"/>
          </a:xfrm>
        </p:grpSpPr>
        <p:sp>
          <p:nvSpPr>
            <p:cNvPr id="14" name="Rectangle 13"/>
            <p:cNvSpPr/>
            <p:nvPr/>
          </p:nvSpPr>
          <p:spPr>
            <a:xfrm>
              <a:off x="6520212" y="5250939"/>
              <a:ext cx="2228252" cy="3077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4435563" y="4921069"/>
              <a:ext cx="4312902" cy="384721"/>
            </a:xfrm>
            <a:prstGeom prst="rect">
              <a:avLst/>
            </a:prstGeom>
            <a:solidFill>
              <a:schemeClr val="tx1"/>
            </a:solidFill>
            <a:ln>
              <a:solidFill>
                <a:schemeClr val="tx1"/>
              </a:solidFill>
            </a:ln>
          </p:spPr>
          <p:txBody>
            <a:bodyPr wrap="square" rtlCol="0">
              <a:spAutoFit/>
            </a:bodyPr>
            <a:lstStyle/>
            <a:p>
              <a:pPr algn="ctr"/>
              <a:r>
                <a:rPr lang="en-GB" b="1" dirty="0" smtClean="0">
                  <a:solidFill>
                    <a:schemeClr val="bg1"/>
                  </a:solidFill>
                </a:rPr>
                <a:t>Shares: </a:t>
              </a:r>
              <a:r>
                <a:rPr lang="en-GB" b="1" dirty="0" smtClean="0">
                  <a:solidFill>
                    <a:srgbClr val="0070C0"/>
                  </a:solidFill>
                </a:rPr>
                <a:t>(1/6) </a:t>
              </a:r>
              <a:r>
                <a:rPr lang="en-GB" b="1" dirty="0" smtClean="0">
                  <a:solidFill>
                    <a:schemeClr val="bg1"/>
                  </a:solidFill>
                </a:rPr>
                <a:t>+</a:t>
              </a:r>
              <a:r>
                <a:rPr lang="en-GB" b="1" dirty="0" smtClean="0">
                  <a:solidFill>
                    <a:srgbClr val="0070C0"/>
                  </a:solidFill>
                </a:rPr>
                <a:t> </a:t>
              </a:r>
              <a:r>
                <a:rPr lang="en-GB" b="1" dirty="0" smtClean="0">
                  <a:solidFill>
                    <a:srgbClr val="FF0000"/>
                  </a:solidFill>
                </a:rPr>
                <a:t>(1/6</a:t>
              </a:r>
              <a:r>
                <a:rPr lang="en-GB" b="1" dirty="0" smtClean="0">
                  <a:solidFill>
                    <a:schemeClr val="bg1"/>
                  </a:solidFill>
                </a:rPr>
                <a:t>+</a:t>
              </a:r>
              <a:r>
                <a:rPr lang="en-GB" b="1" u="sng" dirty="0" smtClean="0">
                  <a:solidFill>
                    <a:schemeClr val="bg1"/>
                  </a:solidFill>
                </a:rPr>
                <a:t>1/6</a:t>
              </a:r>
              <a:r>
                <a:rPr lang="en-GB" b="1" u="sng" baseline="-25000" dirty="0" smtClean="0">
                  <a:solidFill>
                    <a:schemeClr val="bg1"/>
                  </a:solidFill>
                </a:rPr>
                <a:t>R</a:t>
              </a:r>
              <a:r>
                <a:rPr lang="en-GB" b="1" dirty="0" smtClean="0">
                  <a:solidFill>
                    <a:srgbClr val="FF0000"/>
                  </a:solidFill>
                </a:rPr>
                <a:t>)</a:t>
              </a:r>
              <a:r>
                <a:rPr lang="en-GB" b="1" dirty="0" smtClean="0">
                  <a:solidFill>
                    <a:schemeClr val="bg1"/>
                  </a:solidFill>
                </a:rPr>
                <a:t>+(3/6))= 6/6</a:t>
              </a:r>
            </a:p>
            <a:p>
              <a:pPr algn="ctr"/>
              <a:endParaRPr lang="en-GB" sz="100" b="1" dirty="0" smtClean="0">
                <a:solidFill>
                  <a:schemeClr val="bg1"/>
                </a:solidFill>
              </a:endParaRPr>
            </a:p>
          </p:txBody>
        </p:sp>
      </p:grpSp>
      <p:grpSp>
        <p:nvGrpSpPr>
          <p:cNvPr id="17" name="Group 16"/>
          <p:cNvGrpSpPr/>
          <p:nvPr/>
        </p:nvGrpSpPr>
        <p:grpSpPr>
          <a:xfrm>
            <a:off x="4435563" y="5248200"/>
            <a:ext cx="4312901" cy="900217"/>
            <a:chOff x="-1594628" y="5116443"/>
            <a:chExt cx="4312901" cy="900217"/>
          </a:xfrm>
          <a:effectLst>
            <a:outerShdw blurRad="50800" dist="38100" dir="2700000" algn="tl" rotWithShape="0">
              <a:prstClr val="black">
                <a:alpha val="40000"/>
              </a:prstClr>
            </a:outerShdw>
          </a:effectLst>
        </p:grpSpPr>
        <p:sp>
          <p:nvSpPr>
            <p:cNvPr id="20" name="TextBox 19"/>
            <p:cNvSpPr txBox="1"/>
            <p:nvPr/>
          </p:nvSpPr>
          <p:spPr>
            <a:xfrm>
              <a:off x="1415143" y="5370329"/>
              <a:ext cx="1303130" cy="646331"/>
            </a:xfrm>
            <a:prstGeom prst="rect">
              <a:avLst/>
            </a:prstGeom>
            <a:solidFill>
              <a:srgbClr val="FFFF00"/>
            </a:solidFill>
            <a:ln>
              <a:solidFill>
                <a:schemeClr val="tx1"/>
              </a:solidFill>
            </a:ln>
          </p:spPr>
          <p:txBody>
            <a:bodyPr wrap="square" rtlCol="0">
              <a:spAutoFit/>
            </a:bodyPr>
            <a:lstStyle/>
            <a:p>
              <a:pPr algn="ctr"/>
              <a:r>
                <a:rPr lang="en-GB" b="1" dirty="0" smtClean="0"/>
                <a:t>Husband</a:t>
              </a:r>
            </a:p>
            <a:p>
              <a:pPr algn="ctr"/>
              <a:r>
                <a:rPr lang="en-GB" b="1" dirty="0" smtClean="0"/>
                <a:t>3/6 </a:t>
              </a:r>
              <a:endParaRPr lang="en-GB" b="1" dirty="0"/>
            </a:p>
          </p:txBody>
        </p:sp>
        <p:sp>
          <p:nvSpPr>
            <p:cNvPr id="21" name="TextBox 20"/>
            <p:cNvSpPr txBox="1"/>
            <p:nvPr/>
          </p:nvSpPr>
          <p:spPr>
            <a:xfrm>
              <a:off x="-1594628" y="5116443"/>
              <a:ext cx="2084650" cy="615553"/>
            </a:xfrm>
            <a:prstGeom prst="rect">
              <a:avLst/>
            </a:prstGeom>
            <a:solidFill>
              <a:srgbClr val="FFFF00"/>
            </a:solidFill>
            <a:ln>
              <a:solidFill>
                <a:schemeClr val="tx1"/>
              </a:solidFill>
            </a:ln>
          </p:spPr>
          <p:txBody>
            <a:bodyPr wrap="square" rtlCol="0">
              <a:spAutoFit/>
            </a:bodyPr>
            <a:lstStyle/>
            <a:p>
              <a:pPr algn="ctr"/>
              <a:r>
                <a:rPr lang="en-GB" sz="1600" b="1" dirty="0" smtClean="0">
                  <a:solidFill>
                    <a:srgbClr val="0070C0"/>
                  </a:solidFill>
                </a:rPr>
                <a:t>2Sis (1/6) </a:t>
              </a:r>
              <a:r>
                <a:rPr lang="en-GB" sz="1600" b="1" dirty="0" smtClean="0"/>
                <a:t>&amp; </a:t>
              </a:r>
              <a:r>
                <a:rPr lang="en-GB" sz="1600" b="1" u="sng" dirty="0" smtClean="0">
                  <a:solidFill>
                    <a:srgbClr val="FF0000"/>
                  </a:solidFill>
                </a:rPr>
                <a:t>2Bro (1/6) </a:t>
              </a:r>
              <a:r>
                <a:rPr lang="en-GB" b="1" dirty="0" smtClean="0"/>
                <a:t>+ </a:t>
              </a:r>
              <a:r>
                <a:rPr lang="en-GB" b="1" u="sng" dirty="0" smtClean="0"/>
                <a:t>(1/6</a:t>
              </a:r>
              <a:r>
                <a:rPr lang="en-GB" sz="1600" b="1" u="sng" baseline="-25000" dirty="0" smtClean="0"/>
                <a:t>R</a:t>
              </a:r>
              <a:r>
                <a:rPr lang="en-GB" b="1" dirty="0" smtClean="0"/>
                <a:t>)=(3/6)</a:t>
              </a:r>
              <a:endParaRPr lang="en-GB" b="1" dirty="0"/>
            </a:p>
          </p:txBody>
        </p:sp>
      </p:grpSp>
      <p:sp>
        <p:nvSpPr>
          <p:cNvPr id="27" name="TextBox 26"/>
          <p:cNvSpPr txBox="1"/>
          <p:nvPr/>
        </p:nvSpPr>
        <p:spPr>
          <a:xfrm>
            <a:off x="222802" y="4531467"/>
            <a:ext cx="3991134" cy="338554"/>
          </a:xfrm>
          <a:prstGeom prst="rect">
            <a:avLst/>
          </a:prstGeom>
          <a:solidFill>
            <a:srgbClr val="FF0000"/>
          </a:solidFill>
          <a:ln>
            <a:solidFill>
              <a:schemeClr val="tx1"/>
            </a:solidFill>
          </a:ln>
        </p:spPr>
        <p:txBody>
          <a:bodyPr wrap="square" rtlCol="0">
            <a:spAutoFit/>
          </a:bodyPr>
          <a:lstStyle/>
          <a:p>
            <a:r>
              <a:rPr lang="en-GB" sz="1400" b="1" i="1" dirty="0" smtClean="0">
                <a:solidFill>
                  <a:srgbClr val="FFFF00"/>
                </a:solidFill>
              </a:rPr>
              <a:t>INHERITANCE =</a:t>
            </a:r>
            <a:r>
              <a:rPr lang="en-GB" sz="1600" b="1" i="1" dirty="0" smtClean="0">
                <a:solidFill>
                  <a:srgbClr val="FFFF00"/>
                </a:solidFill>
              </a:rPr>
              <a:t> Estate-(Debts + Bequests)</a:t>
            </a:r>
            <a:endParaRPr lang="en-GB" sz="1600" b="1" i="1" dirty="0">
              <a:solidFill>
                <a:srgbClr val="FFFF00"/>
              </a:solidFill>
            </a:endParaRPr>
          </a:p>
        </p:txBody>
      </p:sp>
      <p:sp>
        <p:nvSpPr>
          <p:cNvPr id="19" name="Rectangle 18"/>
          <p:cNvSpPr/>
          <p:nvPr/>
        </p:nvSpPr>
        <p:spPr>
          <a:xfrm>
            <a:off x="325864" y="5808557"/>
            <a:ext cx="648073" cy="2619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p:cNvSpPr/>
          <p:nvPr/>
        </p:nvSpPr>
        <p:spPr>
          <a:xfrm>
            <a:off x="4827954" y="5550315"/>
            <a:ext cx="1299868" cy="26297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p:cNvSpPr txBox="1"/>
          <p:nvPr/>
        </p:nvSpPr>
        <p:spPr>
          <a:xfrm>
            <a:off x="1907704" y="5839086"/>
            <a:ext cx="882742"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i="1" u="sng" dirty="0" smtClean="0"/>
              <a:t>Ejmaa'</a:t>
            </a:r>
            <a:endParaRPr lang="en-GB" b="1" i="1" u="sng" dirty="0"/>
          </a:p>
        </p:txBody>
      </p:sp>
      <p:sp>
        <p:nvSpPr>
          <p:cNvPr id="37" name="TextBox 36"/>
          <p:cNvSpPr txBox="1"/>
          <p:nvPr/>
        </p:nvSpPr>
        <p:spPr>
          <a:xfrm>
            <a:off x="3314569" y="3865895"/>
            <a:ext cx="915357" cy="58477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dirty="0" smtClean="0"/>
              <a:t>Brother</a:t>
            </a:r>
          </a:p>
          <a:p>
            <a:pPr algn="ctr"/>
            <a:r>
              <a:rPr lang="en-GB" sz="1600" b="1" dirty="0" smtClean="0"/>
              <a:t>6/6</a:t>
            </a:r>
            <a:endParaRPr lang="en-GB" sz="1600" b="1" dirty="0"/>
          </a:p>
        </p:txBody>
      </p:sp>
      <p:sp>
        <p:nvSpPr>
          <p:cNvPr id="28" name="Rectangle 27"/>
          <p:cNvSpPr/>
          <p:nvPr/>
        </p:nvSpPr>
        <p:spPr>
          <a:xfrm>
            <a:off x="1748171" y="4070843"/>
            <a:ext cx="716863" cy="369332"/>
          </a:xfrm>
          <a:prstGeom prst="rect">
            <a:avLst/>
          </a:prstGeom>
        </p:spPr>
        <p:txBody>
          <a:bodyPr wrap="none">
            <a:spAutoFit/>
          </a:bodyPr>
          <a:lstStyle/>
          <a:p>
            <a:r>
              <a:rPr lang="en-GB" b="1" dirty="0" smtClean="0">
                <a:solidFill>
                  <a:srgbClr val="0070C0"/>
                </a:solidFill>
              </a:rPr>
              <a:t>4:176</a:t>
            </a:r>
            <a:endParaRPr lang="en-GB" dirty="0"/>
          </a:p>
        </p:txBody>
      </p:sp>
      <p:sp>
        <p:nvSpPr>
          <p:cNvPr id="35" name="TextBox 34"/>
          <p:cNvSpPr txBox="1"/>
          <p:nvPr/>
        </p:nvSpPr>
        <p:spPr>
          <a:xfrm>
            <a:off x="806653" y="4081338"/>
            <a:ext cx="94151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 Ejmaa'</a:t>
            </a:r>
            <a:endParaRPr lang="en-GB" b="1" dirty="0"/>
          </a:p>
        </p:txBody>
      </p:sp>
      <p:sp>
        <p:nvSpPr>
          <p:cNvPr id="38" name="TextBox 37"/>
          <p:cNvSpPr txBox="1"/>
          <p:nvPr/>
        </p:nvSpPr>
        <p:spPr>
          <a:xfrm>
            <a:off x="3635895" y="4520258"/>
            <a:ext cx="776673" cy="3385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b="1" i="1" u="sng" dirty="0" smtClean="0"/>
              <a:t>Ejmaa'</a:t>
            </a:r>
            <a:endParaRPr lang="en-GB" sz="1600" b="1" i="1" u="sng" dirty="0"/>
          </a:p>
        </p:txBody>
      </p:sp>
      <p:grpSp>
        <p:nvGrpSpPr>
          <p:cNvPr id="44" name="Group 43"/>
          <p:cNvGrpSpPr/>
          <p:nvPr/>
        </p:nvGrpSpPr>
        <p:grpSpPr>
          <a:xfrm>
            <a:off x="2465034" y="4062330"/>
            <a:ext cx="849535" cy="380534"/>
            <a:chOff x="-1188643" y="5636031"/>
            <a:chExt cx="911886" cy="363752"/>
          </a:xfrm>
        </p:grpSpPr>
        <p:pic>
          <p:nvPicPr>
            <p:cNvPr id="45" name="Picture 2"/>
            <p:cNvPicPr>
              <a:picLocks noChangeAspect="1" noChangeArrowheads="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7" y="5368603"/>
              <a:ext cx="350474" cy="9118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6" name="TextBox 45"/>
            <p:cNvSpPr txBox="1"/>
            <p:nvPr/>
          </p:nvSpPr>
          <p:spPr>
            <a:xfrm>
              <a:off x="-1188643" y="5636031"/>
              <a:ext cx="911886" cy="323623"/>
            </a:xfrm>
            <a:prstGeom prst="rect">
              <a:avLst/>
            </a:prstGeom>
            <a:noFill/>
          </p:spPr>
          <p:txBody>
            <a:bodyPr wrap="square" rtlCol="0">
              <a:spAutoFit/>
            </a:bodyPr>
            <a:lstStyle/>
            <a:p>
              <a:pPr algn="ctr"/>
              <a:r>
                <a:rPr lang="en-GB" sz="1600" b="1" dirty="0" smtClean="0">
                  <a:solidFill>
                    <a:srgbClr val="00B0F0"/>
                  </a:solidFill>
                </a:rPr>
                <a:t>Woman</a:t>
              </a:r>
              <a:endParaRPr lang="en-GB" sz="1600" b="1" dirty="0">
                <a:solidFill>
                  <a:srgbClr val="00B0F0"/>
                </a:solidFill>
              </a:endParaRPr>
            </a:p>
          </p:txBody>
        </p:sp>
      </p:grpSp>
      <p:grpSp>
        <p:nvGrpSpPr>
          <p:cNvPr id="41" name="Group 40"/>
          <p:cNvGrpSpPr/>
          <p:nvPr/>
        </p:nvGrpSpPr>
        <p:grpSpPr>
          <a:xfrm>
            <a:off x="6532180" y="5513966"/>
            <a:ext cx="913154" cy="361667"/>
            <a:chOff x="-1188643" y="5636036"/>
            <a:chExt cx="911886" cy="363747"/>
          </a:xfrm>
        </p:grpSpPr>
        <p:pic>
          <p:nvPicPr>
            <p:cNvPr id="42" name="Picture 2"/>
            <p:cNvPicPr>
              <a:picLocks noChangeAspect="1" noChangeArrowheads="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27057" r="51325"/>
            <a:stretch/>
          </p:blipFill>
          <p:spPr bwMode="auto">
            <a:xfrm rot="5400000">
              <a:off x="-907937" y="5368603"/>
              <a:ext cx="350474" cy="91188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3" name="TextBox 42"/>
            <p:cNvSpPr txBox="1"/>
            <p:nvPr/>
          </p:nvSpPr>
          <p:spPr>
            <a:xfrm>
              <a:off x="-1188643" y="5636036"/>
              <a:ext cx="911886" cy="336588"/>
            </a:xfrm>
            <a:prstGeom prst="rect">
              <a:avLst/>
            </a:prstGeom>
            <a:noFill/>
            <a:ln>
              <a:noFill/>
            </a:ln>
          </p:spPr>
          <p:txBody>
            <a:bodyPr wrap="square" rtlCol="0">
              <a:spAutoFit/>
            </a:bodyPr>
            <a:lstStyle/>
            <a:p>
              <a:pPr algn="ctr"/>
              <a:r>
                <a:rPr lang="en-GB" sz="1500" b="1" dirty="0" smtClean="0">
                  <a:solidFill>
                    <a:srgbClr val="00B0F0"/>
                  </a:solidFill>
                </a:rPr>
                <a:t>Woman</a:t>
              </a:r>
              <a:endParaRPr lang="en-GB" sz="1500" b="1" dirty="0">
                <a:solidFill>
                  <a:srgbClr val="00B0F0"/>
                </a:solidFill>
              </a:endParaRPr>
            </a:p>
          </p:txBody>
        </p:sp>
      </p:grpSp>
      <p:sp>
        <p:nvSpPr>
          <p:cNvPr id="30" name="TextBox 29"/>
          <p:cNvSpPr txBox="1"/>
          <p:nvPr/>
        </p:nvSpPr>
        <p:spPr>
          <a:xfrm>
            <a:off x="6520212" y="5840899"/>
            <a:ext cx="925122"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dirty="0" smtClean="0"/>
              <a:t> </a:t>
            </a:r>
            <a:r>
              <a:rPr lang="en-GB" b="1" i="1" u="sng" dirty="0" smtClean="0"/>
              <a:t>Ejmaa'</a:t>
            </a:r>
            <a:endParaRPr lang="en-GB" b="1" i="1" u="sng" dirty="0"/>
          </a:p>
        </p:txBody>
      </p:sp>
      <p:sp>
        <p:nvSpPr>
          <p:cNvPr id="10" name="Slide Number Placeholder 9"/>
          <p:cNvSpPr>
            <a:spLocks noGrp="1"/>
          </p:cNvSpPr>
          <p:nvPr>
            <p:ph type="sldNum" sz="quarter" idx="12"/>
          </p:nvPr>
        </p:nvSpPr>
        <p:spPr/>
        <p:txBody>
          <a:bodyPr/>
          <a:lstStyle/>
          <a:p>
            <a:fld id="{E03270F7-A444-4323-8500-EEB0C563AEED}" type="slidenum">
              <a:rPr lang="en-GB" smtClean="0"/>
              <a:t>15</a:t>
            </a:fld>
            <a:endParaRPr lang="en-GB" dirty="0"/>
          </a:p>
        </p:txBody>
      </p:sp>
    </p:spTree>
    <p:extLst>
      <p:ext uri="{BB962C8B-B14F-4D97-AF65-F5344CB8AC3E}">
        <p14:creationId xmlns:p14="http://schemas.microsoft.com/office/powerpoint/2010/main" val="411321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2" presetClass="entr" presetSubtype="2"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2000" fill="hold"/>
                                        <p:tgtEl>
                                          <p:spTgt spid="27"/>
                                        </p:tgtEl>
                                        <p:attrNameLst>
                                          <p:attrName>ppt_x</p:attrName>
                                        </p:attrNameLst>
                                      </p:cBhvr>
                                      <p:tavLst>
                                        <p:tav tm="0">
                                          <p:val>
                                            <p:strVal val="1+#ppt_w/2"/>
                                          </p:val>
                                        </p:tav>
                                        <p:tav tm="100000">
                                          <p:val>
                                            <p:strVal val="#ppt_x"/>
                                          </p:val>
                                        </p:tav>
                                      </p:tavLst>
                                    </p:anim>
                                    <p:anim calcmode="lin" valueType="num">
                                      <p:cBhvr additive="base">
                                        <p:cTn id="26" dur="20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1" presetClass="exit"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additive="base">
                                        <p:cTn id="69" dur="500" fill="hold"/>
                                        <p:tgtEl>
                                          <p:spTgt spid="38"/>
                                        </p:tgtEl>
                                        <p:attrNameLst>
                                          <p:attrName>ppt_x</p:attrName>
                                        </p:attrNameLst>
                                      </p:cBhvr>
                                      <p:tavLst>
                                        <p:tav tm="0">
                                          <p:val>
                                            <p:strVal val="#ppt_x"/>
                                          </p:val>
                                        </p:tav>
                                        <p:tav tm="100000">
                                          <p:val>
                                            <p:strVal val="#ppt_x"/>
                                          </p:val>
                                        </p:tav>
                                      </p:tavLst>
                                    </p:anim>
                                    <p:anim calcmode="lin" valueType="num">
                                      <p:cBhvr additive="base">
                                        <p:cTn id="7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9" grpId="0" animBg="1"/>
      <p:bldP spid="6" grpId="0" animBg="1"/>
      <p:bldP spid="4" grpId="0" animBg="1"/>
      <p:bldP spid="27" grpId="0" animBg="1"/>
      <p:bldP spid="19" grpId="0" animBg="1"/>
      <p:bldP spid="19" grpId="1" animBg="1"/>
      <p:bldP spid="32" grpId="0" animBg="1"/>
      <p:bldP spid="32" grpId="1" animBg="1"/>
      <p:bldP spid="31" grpId="0" animBg="1"/>
      <p:bldP spid="35" grpId="0" animBg="1"/>
      <p:bldP spid="3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3270F7-A444-4323-8500-EEB0C563AEED}" type="slidenum">
              <a:rPr lang="en-GB" smtClean="0"/>
              <a:t>16</a:t>
            </a:fld>
            <a:endParaRPr lang="en-GB" dirty="0"/>
          </a:p>
        </p:txBody>
      </p:sp>
      <p:sp>
        <p:nvSpPr>
          <p:cNvPr id="7" name="Content Placeholder 2"/>
          <p:cNvSpPr txBox="1">
            <a:spLocks/>
          </p:cNvSpPr>
          <p:nvPr/>
        </p:nvSpPr>
        <p:spPr>
          <a:xfrm>
            <a:off x="243558" y="980728"/>
            <a:ext cx="8712968"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150000"/>
              </a:lnSpc>
              <a:buFont typeface="+mj-lt"/>
              <a:buAutoNum type="arabicPeriod"/>
            </a:pPr>
            <a:r>
              <a:rPr lang="en-GB" sz="2500" b="1" dirty="0">
                <a:solidFill>
                  <a:srgbClr val="00B0F0"/>
                </a:solidFill>
              </a:rPr>
              <a:t>Source and Chronology of Islamic Will and Inheritance Rules.</a:t>
            </a:r>
          </a:p>
          <a:p>
            <a:pPr marL="514350" indent="-514350">
              <a:lnSpc>
                <a:spcPct val="150000"/>
              </a:lnSpc>
              <a:buFont typeface="+mj-lt"/>
              <a:buAutoNum type="arabicPeriod"/>
            </a:pPr>
            <a:r>
              <a:rPr lang="en-GB" sz="2500" b="1" dirty="0" smtClean="0">
                <a:solidFill>
                  <a:srgbClr val="00B0F0"/>
                </a:solidFill>
              </a:rPr>
              <a:t>Witnessing </a:t>
            </a:r>
            <a:r>
              <a:rPr lang="en-GB" sz="2500" b="1" dirty="0">
                <a:solidFill>
                  <a:srgbClr val="00B0F0"/>
                </a:solidFill>
              </a:rPr>
              <a:t>a Wills </a:t>
            </a:r>
            <a:r>
              <a:rPr lang="en-GB" sz="2500" b="1" i="1" u="sng" dirty="0">
                <a:solidFill>
                  <a:srgbClr val="00B0F0"/>
                </a:solidFill>
              </a:rPr>
              <a:t>(Wasiyah</a:t>
            </a:r>
            <a:r>
              <a:rPr lang="en-GB" sz="2500" b="1" i="1" dirty="0">
                <a:solidFill>
                  <a:srgbClr val="00B0F0"/>
                </a:solidFill>
              </a:rPr>
              <a:t>)</a:t>
            </a:r>
            <a:r>
              <a:rPr lang="en-GB" sz="2500" b="1" dirty="0" smtClean="0">
                <a:solidFill>
                  <a:srgbClr val="00B0F0"/>
                </a:solidFill>
              </a:rPr>
              <a:t> and Guardianship Rules.</a:t>
            </a:r>
          </a:p>
          <a:p>
            <a:pPr marL="514350" indent="-514350">
              <a:lnSpc>
                <a:spcPct val="150000"/>
              </a:lnSpc>
              <a:buFont typeface="+mj-lt"/>
              <a:buAutoNum type="arabicPeriod"/>
            </a:pPr>
            <a:r>
              <a:rPr lang="en-GB" sz="2500" b="1" dirty="0" smtClean="0">
                <a:solidFill>
                  <a:srgbClr val="00B0F0"/>
                </a:solidFill>
              </a:rPr>
              <a:t>Islamic Inheritance (</a:t>
            </a:r>
            <a:r>
              <a:rPr lang="en-GB" sz="2500" b="1" i="1" u="sng" dirty="0" smtClean="0">
                <a:solidFill>
                  <a:srgbClr val="00B0F0"/>
                </a:solidFill>
              </a:rPr>
              <a:t>Irth</a:t>
            </a:r>
            <a:r>
              <a:rPr lang="en-GB" sz="2500" b="1" dirty="0" smtClean="0">
                <a:solidFill>
                  <a:srgbClr val="00B0F0"/>
                </a:solidFill>
              </a:rPr>
              <a:t>) Distribution (</a:t>
            </a:r>
            <a:r>
              <a:rPr lang="en-GB" sz="2500" b="1" i="1" u="sng" dirty="0" smtClean="0">
                <a:solidFill>
                  <a:srgbClr val="00B0F0"/>
                </a:solidFill>
              </a:rPr>
              <a:t>Qisma</a:t>
            </a:r>
            <a:r>
              <a:rPr lang="en-GB" sz="2500" b="1" dirty="0" smtClean="0">
                <a:solidFill>
                  <a:srgbClr val="00B0F0"/>
                </a:solidFill>
              </a:rPr>
              <a:t>) Rules.</a:t>
            </a:r>
          </a:p>
          <a:p>
            <a:pPr marL="514350" indent="-514350">
              <a:lnSpc>
                <a:spcPct val="150000"/>
              </a:lnSpc>
              <a:buFont typeface="+mj-lt"/>
              <a:buAutoNum type="arabicPeriod"/>
            </a:pPr>
            <a:r>
              <a:rPr lang="en-GB" sz="2500" b="1" dirty="0"/>
              <a:t>Witness Oath, </a:t>
            </a:r>
            <a:r>
              <a:rPr lang="en-GB" sz="2500" b="1" dirty="0" smtClean="0"/>
              <a:t>Contesting </a:t>
            </a:r>
            <a:r>
              <a:rPr lang="en-GB" sz="2500" b="1" dirty="0"/>
              <a:t>Wills and Inheritance Shares.</a:t>
            </a:r>
          </a:p>
          <a:p>
            <a:pPr marL="514350" indent="-514350">
              <a:lnSpc>
                <a:spcPct val="150000"/>
              </a:lnSpc>
              <a:buFont typeface="+mj-lt"/>
              <a:buAutoNum type="arabicPeriod"/>
            </a:pPr>
            <a:r>
              <a:rPr lang="en-GB" sz="2500" b="1" dirty="0" smtClean="0">
                <a:solidFill>
                  <a:srgbClr val="00B0F0"/>
                </a:solidFill>
              </a:rPr>
              <a:t>Reasons for Revelation of Inheritance Ayahs &amp;</a:t>
            </a:r>
            <a:r>
              <a:rPr lang="en-GB" sz="2500" b="1" i="1" u="sng" dirty="0" smtClean="0">
                <a:solidFill>
                  <a:srgbClr val="00B0F0"/>
                </a:solidFill>
              </a:rPr>
              <a:t> </a:t>
            </a:r>
            <a:r>
              <a:rPr lang="en-GB" sz="2500" b="1" i="1" u="sng" dirty="0">
                <a:solidFill>
                  <a:srgbClr val="00B0F0"/>
                </a:solidFill>
              </a:rPr>
              <a:t>Pbuh</a:t>
            </a:r>
            <a:r>
              <a:rPr lang="en-GB" sz="2500" b="1" i="1" dirty="0">
                <a:solidFill>
                  <a:srgbClr val="00B0F0"/>
                </a:solidFill>
              </a:rPr>
              <a:t> </a:t>
            </a:r>
            <a:r>
              <a:rPr lang="en-GB" sz="2500" b="1" dirty="0" smtClean="0">
                <a:solidFill>
                  <a:srgbClr val="00B0F0"/>
                </a:solidFill>
              </a:rPr>
              <a:t>Verdicts</a:t>
            </a:r>
          </a:p>
          <a:p>
            <a:pPr marL="514350" indent="-514350">
              <a:lnSpc>
                <a:spcPct val="150000"/>
              </a:lnSpc>
              <a:buFont typeface="+mj-lt"/>
              <a:buAutoNum type="arabicPeriod"/>
            </a:pPr>
            <a:r>
              <a:rPr lang="en-GB" sz="2500" b="1" dirty="0" smtClean="0">
                <a:solidFill>
                  <a:srgbClr val="00B0F0"/>
                </a:solidFill>
              </a:rPr>
              <a:t>Islamic Inheritance Software: </a:t>
            </a:r>
            <a:r>
              <a:rPr lang="en-GB" sz="2500" dirty="0" smtClean="0">
                <a:solidFill>
                  <a:srgbClr val="00B0F0"/>
                </a:solidFill>
              </a:rPr>
              <a:t>Test Cases &amp; Cases, 1, 2, 3 &amp; 4.</a:t>
            </a:r>
          </a:p>
          <a:p>
            <a:pPr marL="514350" indent="-514350">
              <a:lnSpc>
                <a:spcPct val="150000"/>
              </a:lnSpc>
              <a:buFont typeface="+mj-lt"/>
              <a:buAutoNum type="arabicPeriod"/>
            </a:pPr>
            <a:r>
              <a:rPr lang="en-GB" sz="2500" b="1" dirty="0" smtClean="0">
                <a:solidFill>
                  <a:srgbClr val="00B0F0"/>
                </a:solidFill>
              </a:rPr>
              <a:t>Summary: </a:t>
            </a:r>
            <a:r>
              <a:rPr lang="en-GB" sz="2500" dirty="0" smtClean="0">
                <a:solidFill>
                  <a:srgbClr val="00B0F0"/>
                </a:solidFill>
              </a:rPr>
              <a:t>A. Typical </a:t>
            </a:r>
            <a:r>
              <a:rPr lang="en-GB" sz="2500" i="1" dirty="0">
                <a:solidFill>
                  <a:srgbClr val="00B0F0"/>
                </a:solidFill>
              </a:rPr>
              <a:t>“</a:t>
            </a:r>
            <a:r>
              <a:rPr lang="en-GB" sz="2500" i="1" u="sng" dirty="0">
                <a:solidFill>
                  <a:srgbClr val="00B0F0"/>
                </a:solidFill>
              </a:rPr>
              <a:t>Irth</a:t>
            </a:r>
            <a:r>
              <a:rPr lang="en-GB" sz="2500" i="1" dirty="0">
                <a:solidFill>
                  <a:srgbClr val="00B0F0"/>
                </a:solidFill>
              </a:rPr>
              <a:t>”</a:t>
            </a:r>
            <a:r>
              <a:rPr lang="en-GB" sz="2500" dirty="0" smtClean="0">
                <a:solidFill>
                  <a:srgbClr val="00B0F0"/>
                </a:solidFill>
              </a:rPr>
              <a:t> Cases    B. Special </a:t>
            </a:r>
            <a:r>
              <a:rPr lang="en-GB" sz="2500" i="1" u="sng" dirty="0" smtClean="0">
                <a:solidFill>
                  <a:srgbClr val="00B0F0"/>
                </a:solidFill>
              </a:rPr>
              <a:t>“Kalala</a:t>
            </a:r>
            <a:r>
              <a:rPr lang="en-GB" sz="2500" dirty="0" smtClean="0">
                <a:solidFill>
                  <a:srgbClr val="00B0F0"/>
                </a:solidFill>
              </a:rPr>
              <a:t>” Cases.</a:t>
            </a:r>
          </a:p>
          <a:p>
            <a:pPr marL="514350" indent="-514350">
              <a:lnSpc>
                <a:spcPct val="150000"/>
              </a:lnSpc>
              <a:buFont typeface="+mj-lt"/>
              <a:buAutoNum type="arabicPeriod"/>
            </a:pPr>
            <a:r>
              <a:rPr lang="en-GB" sz="2500" b="1" dirty="0">
                <a:solidFill>
                  <a:srgbClr val="00B0F0"/>
                </a:solidFill>
              </a:rPr>
              <a:t>Conclusions: </a:t>
            </a:r>
            <a:r>
              <a:rPr lang="en-GB" sz="2500" dirty="0">
                <a:solidFill>
                  <a:srgbClr val="00B0F0"/>
                </a:solidFill>
              </a:rPr>
              <a:t>A. Chronology, B. Status of Will to </a:t>
            </a:r>
            <a:r>
              <a:rPr lang="en-GB" sz="2500" dirty="0" smtClean="0">
                <a:solidFill>
                  <a:srgbClr val="00B0F0"/>
                </a:solidFill>
              </a:rPr>
              <a:t>in </a:t>
            </a:r>
            <a:r>
              <a:rPr lang="en-GB" sz="2500" dirty="0">
                <a:solidFill>
                  <a:srgbClr val="00B0F0"/>
                </a:solidFill>
              </a:rPr>
              <a:t>Quran</a:t>
            </a:r>
            <a:r>
              <a:rPr lang="en-GB" sz="2500" i="1" dirty="0">
                <a:solidFill>
                  <a:srgbClr val="00B0F0"/>
                </a:solidFill>
              </a:rPr>
              <a:t>,</a:t>
            </a:r>
            <a:r>
              <a:rPr lang="en-GB" sz="2500" dirty="0">
                <a:solidFill>
                  <a:srgbClr val="00B0F0"/>
                </a:solidFill>
              </a:rPr>
              <a:t> C. Frequent Questions and </a:t>
            </a:r>
            <a:r>
              <a:rPr lang="en-GB" sz="2500" dirty="0" smtClean="0">
                <a:solidFill>
                  <a:srgbClr val="00B0F0"/>
                </a:solidFill>
              </a:rPr>
              <a:t>Answers, D</a:t>
            </a:r>
            <a:r>
              <a:rPr lang="en-GB" sz="2500" dirty="0">
                <a:solidFill>
                  <a:srgbClr val="00B0F0"/>
                </a:solidFill>
              </a:rPr>
              <a:t>. Mathematics.</a:t>
            </a:r>
          </a:p>
          <a:p>
            <a:pPr marL="514350" indent="-514350">
              <a:lnSpc>
                <a:spcPct val="150000"/>
              </a:lnSpc>
              <a:buFont typeface="+mj-lt"/>
              <a:buAutoNum type="arabicPeriod"/>
            </a:pPr>
            <a:r>
              <a:rPr lang="en-GB" sz="2500" dirty="0" smtClean="0">
                <a:solidFill>
                  <a:srgbClr val="00B0F0"/>
                </a:solidFill>
              </a:rPr>
              <a:t>.</a:t>
            </a:r>
            <a:endParaRPr lang="en-GB" sz="2500" dirty="0">
              <a:solidFill>
                <a:srgbClr val="00B0F0"/>
              </a:solidFill>
            </a:endParaRPr>
          </a:p>
          <a:p>
            <a:pPr marL="0" indent="0">
              <a:lnSpc>
                <a:spcPct val="150000"/>
              </a:lnSpc>
              <a:buNone/>
            </a:pPr>
            <a:r>
              <a:rPr lang="en-GB" sz="2500" dirty="0" smtClean="0">
                <a:solidFill>
                  <a:srgbClr val="00B0F0"/>
                </a:solidFill>
              </a:rPr>
              <a:t>.</a:t>
            </a:r>
          </a:p>
          <a:p>
            <a:pPr marL="0" indent="0">
              <a:lnSpc>
                <a:spcPct val="150000"/>
              </a:lnSpc>
              <a:buFont typeface="Arial" panose="020B0604020202020204" pitchFamily="34" charset="0"/>
              <a:buNone/>
            </a:pPr>
            <a:r>
              <a:rPr lang="en-GB" sz="2500" b="1" dirty="0" smtClean="0"/>
              <a:t> </a:t>
            </a:r>
          </a:p>
          <a:p>
            <a:pPr marL="514350" indent="-514350">
              <a:lnSpc>
                <a:spcPct val="150000"/>
              </a:lnSpc>
              <a:buFont typeface="+mj-lt"/>
              <a:buAutoNum type="arabicPeriod"/>
            </a:pPr>
            <a:endParaRPr lang="en-GB" sz="2400" b="1" dirty="0"/>
          </a:p>
        </p:txBody>
      </p:sp>
      <p:sp>
        <p:nvSpPr>
          <p:cNvPr id="8" name="Title 5"/>
          <p:cNvSpPr txBox="1">
            <a:spLocks/>
          </p:cNvSpPr>
          <p:nvPr/>
        </p:nvSpPr>
        <p:spPr>
          <a:xfrm>
            <a:off x="279562" y="189044"/>
            <a:ext cx="8640960" cy="575660"/>
          </a:xfrm>
          <a:prstGeom prst="rect">
            <a:avLst/>
          </a:prstGeom>
          <a:solidFill>
            <a:schemeClr val="tx2">
              <a:lumMod val="20000"/>
              <a:lumOff val="80000"/>
            </a:schemeClr>
          </a:solidFill>
          <a:ln w="38100">
            <a:solidFill>
              <a:srgbClr val="00206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Introduction to Islamic 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br>
              <a:rPr lang="en-GB" sz="1800" b="1" dirty="0" smtClean="0">
                <a:solidFill>
                  <a:srgbClr val="002060"/>
                </a:solidFill>
                <a:latin typeface="Andalus" panose="02020603050405020304" pitchFamily="18" charset="-78"/>
                <a:cs typeface="Andalus" panose="02020603050405020304" pitchFamily="18" charset="-78"/>
              </a:rPr>
            </a:br>
            <a:endParaRPr lang="en-GB" sz="1800" dirty="0"/>
          </a:p>
        </p:txBody>
      </p:sp>
      <p:sp>
        <p:nvSpPr>
          <p:cNvPr id="5"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11151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4" end="4"/>
                                            </p:txEl>
                                          </p:spTgt>
                                        </p:tgtEl>
                                      </p:cBhvr>
                                    </p:animEffect>
                                    <p:set>
                                      <p:cBhvr>
                                        <p:cTn id="7" dur="1" fill="hold">
                                          <p:stCondLst>
                                            <p:cond delay="499"/>
                                          </p:stCondLst>
                                        </p:cTn>
                                        <p:tgtEl>
                                          <p:spTgt spid="7">
                                            <p:txEl>
                                              <p:pRg st="4" end="4"/>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5" end="5"/>
                                            </p:txEl>
                                          </p:spTgt>
                                        </p:tgtEl>
                                      </p:cBhvr>
                                    </p:animEffect>
                                    <p:set>
                                      <p:cBhvr>
                                        <p:cTn id="10" dur="1" fill="hold">
                                          <p:stCondLst>
                                            <p:cond delay="499"/>
                                          </p:stCondLst>
                                        </p:cTn>
                                        <p:tgtEl>
                                          <p:spTgt spid="7">
                                            <p:txEl>
                                              <p:pRg st="5" end="5"/>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6" end="6"/>
                                            </p:txEl>
                                          </p:spTgt>
                                        </p:tgtEl>
                                      </p:cBhvr>
                                    </p:animEffect>
                                    <p:set>
                                      <p:cBhvr>
                                        <p:cTn id="13" dur="1" fill="hold">
                                          <p:stCondLst>
                                            <p:cond delay="499"/>
                                          </p:stCondLst>
                                        </p:cTn>
                                        <p:tgtEl>
                                          <p:spTgt spid="7">
                                            <p:txEl>
                                              <p:pRg st="6" end="6"/>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9" end="9"/>
                                            </p:txEl>
                                          </p:spTgt>
                                        </p:tgtEl>
                                      </p:cBhvr>
                                    </p:animEffect>
                                    <p:set>
                                      <p:cBhvr>
                                        <p:cTn id="16" dur="1" fill="hold">
                                          <p:stCondLst>
                                            <p:cond delay="499"/>
                                          </p:stCondLst>
                                        </p:cTn>
                                        <p:tgtEl>
                                          <p:spTgt spid="7">
                                            <p:txEl>
                                              <p:pRg st="9" end="9"/>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7" end="7"/>
                                            </p:txEl>
                                          </p:spTgt>
                                        </p:tgtEl>
                                      </p:cBhvr>
                                    </p:animEffect>
                                    <p:set>
                                      <p:cBhvr>
                                        <p:cTn id="19" dur="1" fill="hold">
                                          <p:stCondLst>
                                            <p:cond delay="499"/>
                                          </p:stCondLst>
                                        </p:cTn>
                                        <p:tgtEl>
                                          <p:spTgt spid="7">
                                            <p:txEl>
                                              <p:pRg st="7" end="7"/>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8" end="8"/>
                                            </p:txEl>
                                          </p:spTgt>
                                        </p:tgtEl>
                                      </p:cBhvr>
                                    </p:animEffect>
                                    <p:set>
                                      <p:cBhvr>
                                        <p:cTn id="22" dur="1" fill="hold">
                                          <p:stCondLst>
                                            <p:cond delay="499"/>
                                          </p:stCondLst>
                                        </p:cTn>
                                        <p:tgtEl>
                                          <p:spTgt spid="7">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27984" y="173762"/>
            <a:ext cx="4618300" cy="3460246"/>
            <a:chOff x="2222337" y="1071656"/>
            <a:chExt cx="4618300" cy="3460246"/>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147" t="30037" r="25346" b="46582"/>
            <a:stretch/>
          </p:blipFill>
          <p:spPr bwMode="auto">
            <a:xfrm>
              <a:off x="2222337" y="3195697"/>
              <a:ext cx="4618299" cy="133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275" t="61494" r="25219" b="14668"/>
            <a:stretch/>
          </p:blipFill>
          <p:spPr bwMode="auto">
            <a:xfrm>
              <a:off x="2222338" y="1899553"/>
              <a:ext cx="4618299" cy="136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275" t="68884" r="25219" b="16190"/>
            <a:stretch/>
          </p:blipFill>
          <p:spPr bwMode="auto">
            <a:xfrm>
              <a:off x="2222338" y="1071656"/>
              <a:ext cx="4618299" cy="853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0" y="1412776"/>
            <a:ext cx="4463371" cy="3693319"/>
          </a:xfrm>
          <a:prstGeom prst="rect">
            <a:avLst/>
          </a:prstGeom>
        </p:spPr>
        <p:txBody>
          <a:bodyPr wrap="square">
            <a:spAutoFit/>
          </a:bodyPr>
          <a:lstStyle/>
          <a:p>
            <a:pPr algn="just"/>
            <a:r>
              <a:rPr lang="en-GB" dirty="0" smtClean="0"/>
              <a:t>O </a:t>
            </a:r>
            <a:r>
              <a:rPr lang="en-GB" dirty="0"/>
              <a:t>believers,</a:t>
            </a:r>
            <a:r>
              <a:rPr lang="en-GB" u="sng" dirty="0"/>
              <a:t> </a:t>
            </a:r>
            <a:r>
              <a:rPr lang="en-GB" b="1" u="sng" dirty="0"/>
              <a:t>the testimony between you when any of you is visited by death, at </a:t>
            </a:r>
            <a:r>
              <a:rPr lang="en-GB" b="1" u="sng" dirty="0" smtClean="0"/>
              <a:t>the bequeathing</a:t>
            </a:r>
            <a:r>
              <a:rPr lang="en-GB" b="1" u="sng" dirty="0"/>
              <a:t>, </a:t>
            </a:r>
            <a:r>
              <a:rPr lang="en-GB" b="1" u="sng" dirty="0" smtClean="0"/>
              <a:t> shall </a:t>
            </a:r>
            <a:r>
              <a:rPr lang="en-GB" b="1" u="sng" dirty="0"/>
              <a:t>be two men of equity among you</a:t>
            </a:r>
            <a:r>
              <a:rPr lang="en-GB" b="1" dirty="0"/>
              <a:t>; </a:t>
            </a:r>
            <a:r>
              <a:rPr lang="en-GB" b="1" dirty="0" smtClean="0"/>
              <a:t> or </a:t>
            </a:r>
            <a:r>
              <a:rPr lang="en-GB" b="1" u="sng" dirty="0"/>
              <a:t>two others from another folk, if </a:t>
            </a:r>
            <a:r>
              <a:rPr lang="en-GB" b="1" u="sng" dirty="0" smtClean="0"/>
              <a:t>you are </a:t>
            </a:r>
            <a:r>
              <a:rPr lang="en-GB" b="1" u="sng" dirty="0"/>
              <a:t>journeying in the land and the affliction of death befalls you</a:t>
            </a:r>
            <a:r>
              <a:rPr lang="en-GB" b="1" dirty="0" smtClean="0"/>
              <a:t>.</a:t>
            </a:r>
          </a:p>
          <a:p>
            <a:pPr algn="just"/>
            <a:endParaRPr lang="en-GB" dirty="0" smtClean="0"/>
          </a:p>
          <a:p>
            <a:pPr algn="just"/>
            <a:r>
              <a:rPr lang="en-GB" dirty="0" smtClean="0"/>
              <a:t>Them </a:t>
            </a:r>
            <a:r>
              <a:rPr lang="en-GB" dirty="0"/>
              <a:t>you shall </a:t>
            </a:r>
            <a:r>
              <a:rPr lang="en-GB" b="1" u="sng" dirty="0"/>
              <a:t>detain </a:t>
            </a:r>
            <a:r>
              <a:rPr lang="en-GB" b="1" u="sng" dirty="0" smtClean="0"/>
              <a:t>after the </a:t>
            </a:r>
            <a:r>
              <a:rPr lang="en-GB" b="1" u="sng" dirty="0"/>
              <a:t>prayer, and they shall swear by God, if you are doubtful</a:t>
            </a:r>
            <a:r>
              <a:rPr lang="en-GB" b="1" dirty="0"/>
              <a:t>, </a:t>
            </a:r>
            <a:r>
              <a:rPr lang="en-GB" b="1" u="sng" dirty="0"/>
              <a:t>'We will not sell it for a </a:t>
            </a:r>
            <a:r>
              <a:rPr lang="en-GB" b="1" u="sng" dirty="0" smtClean="0"/>
              <a:t>price, even </a:t>
            </a:r>
            <a:r>
              <a:rPr lang="en-GB" b="1" u="sng" dirty="0"/>
              <a:t>though it were a near kinsman, nor will we hide the testimony of God, for then </a:t>
            </a:r>
            <a:r>
              <a:rPr lang="en-GB" b="1" u="sng" dirty="0" smtClean="0"/>
              <a:t>we would </a:t>
            </a:r>
            <a:r>
              <a:rPr lang="en-GB" b="1" u="sng" dirty="0"/>
              <a:t>surely be among the </a:t>
            </a:r>
            <a:r>
              <a:rPr lang="en-GB" b="1" u="sng" dirty="0" smtClean="0"/>
              <a:t>sinful</a:t>
            </a:r>
            <a:r>
              <a:rPr lang="en-GB" dirty="0" smtClean="0"/>
              <a:t>‘ </a:t>
            </a:r>
            <a:r>
              <a:rPr lang="en-GB" b="1" dirty="0">
                <a:solidFill>
                  <a:srgbClr val="0070C0"/>
                </a:solidFill>
              </a:rPr>
              <a:t>5</a:t>
            </a:r>
            <a:r>
              <a:rPr lang="en-GB" b="1" dirty="0" smtClean="0">
                <a:solidFill>
                  <a:srgbClr val="0070C0"/>
                </a:solidFill>
              </a:rPr>
              <a:t>:106</a:t>
            </a:r>
            <a:endParaRPr lang="en-GB" b="1" dirty="0">
              <a:solidFill>
                <a:srgbClr val="0070C0"/>
              </a:solidFill>
            </a:endParaRPr>
          </a:p>
        </p:txBody>
      </p:sp>
      <p:sp>
        <p:nvSpPr>
          <p:cNvPr id="9" name="TextBox 8"/>
          <p:cNvSpPr txBox="1"/>
          <p:nvPr/>
        </p:nvSpPr>
        <p:spPr>
          <a:xfrm>
            <a:off x="64429" y="718193"/>
            <a:ext cx="4398942" cy="400110"/>
          </a:xfrm>
          <a:prstGeom prst="rect">
            <a:avLst/>
          </a:prstGeom>
          <a:solidFill>
            <a:srgbClr val="FFFF00"/>
          </a:solidFill>
          <a:ln>
            <a:solidFill>
              <a:schemeClr val="tx1"/>
            </a:solidFill>
          </a:ln>
        </p:spPr>
        <p:txBody>
          <a:bodyPr wrap="square" rtlCol="0">
            <a:spAutoFit/>
          </a:bodyPr>
          <a:lstStyle/>
          <a:p>
            <a:r>
              <a:rPr lang="en-GB" sz="2000" b="1" dirty="0" smtClean="0"/>
              <a:t>4A. Procedure of Verbal Will Witnessing </a:t>
            </a:r>
            <a:endParaRPr lang="en-GB" sz="2000" b="1" dirty="0"/>
          </a:p>
        </p:txBody>
      </p:sp>
      <p:sp>
        <p:nvSpPr>
          <p:cNvPr id="10" name="Rectangle 9"/>
          <p:cNvSpPr/>
          <p:nvPr/>
        </p:nvSpPr>
        <p:spPr>
          <a:xfrm>
            <a:off x="541484" y="0"/>
            <a:ext cx="3372975" cy="707886"/>
          </a:xfrm>
          <a:prstGeom prst="rect">
            <a:avLst/>
          </a:prstGeom>
          <a:noFill/>
          <a:ln>
            <a:noFill/>
          </a:ln>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112</a:t>
            </a:r>
            <a:r>
              <a:rPr lang="en-US" baseline="300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th</a:t>
            </a:r>
            <a:r>
              <a:rPr lang="en-US" sz="4000" baseline="300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Surah 5: 106</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1026" name="Picture 2" descr="http://static.newworldencyclopedia.org/thumb/0/08/Leonardo_da_Vinci_%281452-1519%29_-_The_Last_Supper_%281495-1498%29.jpg/400px-Leonardo_da_Vinci_%281452-1519%29_-_The_Last_Supper_%281495-1498%29.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0521" y="3785844"/>
            <a:ext cx="3718824" cy="1896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21536" y="5660133"/>
            <a:ext cx="4498840" cy="1200329"/>
          </a:xfrm>
          <a:prstGeom prst="rect">
            <a:avLst/>
          </a:prstGeom>
        </p:spPr>
        <p:txBody>
          <a:bodyPr wrap="square">
            <a:spAutoFit/>
          </a:bodyPr>
          <a:lstStyle/>
          <a:p>
            <a:r>
              <a:rPr lang="en-GB" dirty="0"/>
              <a:t>And when the Apostles said, 'O Jesus son of Mary, is thy Lord able to send down on us a</a:t>
            </a:r>
          </a:p>
          <a:p>
            <a:r>
              <a:rPr lang="en-GB" dirty="0"/>
              <a:t>Table out of heaven?' He said, 'Fear you </a:t>
            </a:r>
            <a:r>
              <a:rPr lang="en-GB" dirty="0" smtClean="0"/>
              <a:t>God</a:t>
            </a:r>
            <a:r>
              <a:rPr lang="en-GB" dirty="0"/>
              <a:t>, if you are believers</a:t>
            </a:r>
            <a:r>
              <a:rPr lang="en-GB" dirty="0" smtClean="0"/>
              <a:t>. </a:t>
            </a:r>
            <a:r>
              <a:rPr lang="en-GB" b="1" dirty="0" smtClean="0">
                <a:solidFill>
                  <a:srgbClr val="0070C0"/>
                </a:solidFill>
              </a:rPr>
              <a:t>(The Table)</a:t>
            </a:r>
            <a:r>
              <a:rPr lang="en-GB" dirty="0" smtClean="0"/>
              <a:t> </a:t>
            </a:r>
            <a:r>
              <a:rPr lang="en-GB" b="1" dirty="0" smtClean="0">
                <a:solidFill>
                  <a:srgbClr val="0070C0"/>
                </a:solidFill>
              </a:rPr>
              <a:t>5:112</a:t>
            </a:r>
            <a:endParaRPr lang="en-GB" b="1" dirty="0">
              <a:solidFill>
                <a:srgbClr val="0070C0"/>
              </a:solidFill>
            </a:endParaRPr>
          </a:p>
        </p:txBody>
      </p:sp>
      <p:sp>
        <p:nvSpPr>
          <p:cNvPr id="5" name="Left Arrow 4"/>
          <p:cNvSpPr/>
          <p:nvPr/>
        </p:nvSpPr>
        <p:spPr>
          <a:xfrm>
            <a:off x="8598773" y="6531518"/>
            <a:ext cx="432048" cy="260648"/>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Left Arrow 13"/>
          <p:cNvSpPr/>
          <p:nvPr/>
        </p:nvSpPr>
        <p:spPr>
          <a:xfrm rot="10800000">
            <a:off x="57447" y="339655"/>
            <a:ext cx="432048" cy="260648"/>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4463371" y="132056"/>
            <a:ext cx="4573125" cy="3584976"/>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5152957" y="3933056"/>
            <a:ext cx="3168352" cy="369332"/>
          </a:xfrm>
          <a:prstGeom prst="rect">
            <a:avLst/>
          </a:prstGeom>
          <a:solidFill>
            <a:srgbClr val="FFFF00"/>
          </a:solidFill>
          <a:ln w="28575">
            <a:solidFill>
              <a:srgbClr val="000000"/>
            </a:solidFill>
          </a:ln>
        </p:spPr>
        <p:txBody>
          <a:bodyPr wrap="square" rtlCol="0">
            <a:spAutoFit/>
          </a:bodyPr>
          <a:lstStyle/>
          <a:p>
            <a:pPr algn="ctr"/>
            <a:r>
              <a:rPr lang="en-GB" dirty="0" smtClean="0"/>
              <a:t>Jesus (</a:t>
            </a:r>
            <a:r>
              <a:rPr lang="en-GB" i="1" u="sng" dirty="0" smtClean="0"/>
              <a:t>Pbuh</a:t>
            </a:r>
            <a:r>
              <a:rPr lang="en-GB" dirty="0" smtClean="0"/>
              <a:t>) and 12 Disciples</a:t>
            </a:r>
            <a:endParaRPr lang="en-GB" dirty="0"/>
          </a:p>
        </p:txBody>
      </p:sp>
      <p:sp>
        <p:nvSpPr>
          <p:cNvPr id="8" name="Slide Number Placeholder 7"/>
          <p:cNvSpPr>
            <a:spLocks noGrp="1"/>
          </p:cNvSpPr>
          <p:nvPr>
            <p:ph type="sldNum" sz="quarter" idx="12"/>
          </p:nvPr>
        </p:nvSpPr>
        <p:spPr/>
        <p:txBody>
          <a:bodyPr/>
          <a:lstStyle/>
          <a:p>
            <a:fld id="{E03270F7-A444-4323-8500-EEB0C563AEED}" type="slidenum">
              <a:rPr lang="en-GB" smtClean="0"/>
              <a:t>17</a:t>
            </a:fld>
            <a:endParaRPr lang="en-GB" dirty="0"/>
          </a:p>
        </p:txBody>
      </p:sp>
    </p:spTree>
    <p:extLst>
      <p:ext uri="{BB962C8B-B14F-4D97-AF65-F5344CB8AC3E}">
        <p14:creationId xmlns:p14="http://schemas.microsoft.com/office/powerpoint/2010/main" val="283454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 presetClass="exit" presetSubtype="0" fill="hold" grpId="2"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par>
                                <p:cTn id="22" presetID="1" presetClass="exit" presetSubtype="0" fill="hold" grpId="2" nodeType="with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2" animBg="1"/>
      <p:bldP spid="14" grpId="0" animBg="1"/>
      <p:bldP spid="14" grpId="1" animBg="1"/>
      <p:bldP spid="3" grpId="0" animBg="1"/>
      <p:bldP spid="3" grpId="1" animBg="1"/>
      <p:bldP spid="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27984" y="188640"/>
            <a:ext cx="4618299" cy="3521494"/>
            <a:chOff x="2222338" y="836712"/>
            <a:chExt cx="4618299" cy="3521494"/>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304" t="46329" r="25190" b="6980"/>
            <a:stretch/>
          </p:blipFill>
          <p:spPr bwMode="auto">
            <a:xfrm>
              <a:off x="2222338" y="1689794"/>
              <a:ext cx="4618299" cy="266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04" t="68884" r="25190" b="16190"/>
            <a:stretch/>
          </p:blipFill>
          <p:spPr bwMode="auto">
            <a:xfrm>
              <a:off x="2222338" y="836712"/>
              <a:ext cx="4618299" cy="853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Slide Number Placeholder 4"/>
          <p:cNvSpPr>
            <a:spLocks noGrp="1"/>
          </p:cNvSpPr>
          <p:nvPr>
            <p:ph type="sldNum" sz="quarter" idx="12"/>
          </p:nvPr>
        </p:nvSpPr>
        <p:spPr/>
        <p:txBody>
          <a:bodyPr/>
          <a:lstStyle/>
          <a:p>
            <a:fld id="{E03270F7-A444-4323-8500-EEB0C563AEED}" type="slidenum">
              <a:rPr lang="en-GB" smtClean="0"/>
              <a:t>18</a:t>
            </a:fld>
            <a:endParaRPr lang="en-GB" dirty="0"/>
          </a:p>
        </p:txBody>
      </p:sp>
      <p:sp>
        <p:nvSpPr>
          <p:cNvPr id="2" name="Rectangle 1"/>
          <p:cNvSpPr/>
          <p:nvPr/>
        </p:nvSpPr>
        <p:spPr>
          <a:xfrm>
            <a:off x="73407" y="1268760"/>
            <a:ext cx="4309128" cy="4247317"/>
          </a:xfrm>
          <a:prstGeom prst="rect">
            <a:avLst/>
          </a:prstGeom>
        </p:spPr>
        <p:txBody>
          <a:bodyPr wrap="square">
            <a:spAutoFit/>
          </a:bodyPr>
          <a:lstStyle/>
          <a:p>
            <a:pPr algn="just"/>
            <a:r>
              <a:rPr lang="en-GB" dirty="0"/>
              <a:t>But</a:t>
            </a:r>
            <a:r>
              <a:rPr lang="en-GB" b="1" dirty="0"/>
              <a:t> </a:t>
            </a:r>
            <a:r>
              <a:rPr lang="en-GB" b="1" u="sng" dirty="0"/>
              <a:t>if it be discovered that both of them have merited the accusation of any sin</a:t>
            </a:r>
            <a:r>
              <a:rPr lang="en-GB" b="1" dirty="0"/>
              <a:t>, </a:t>
            </a:r>
            <a:r>
              <a:rPr lang="en-GB" b="1" dirty="0" smtClean="0"/>
              <a:t> then </a:t>
            </a:r>
            <a:r>
              <a:rPr lang="en-GB" b="1" u="sng" dirty="0" smtClean="0"/>
              <a:t>two others </a:t>
            </a:r>
            <a:r>
              <a:rPr lang="en-GB" b="1" u="sng" dirty="0"/>
              <a:t>shall stand in their place, these being the nearest of those most concerned, </a:t>
            </a:r>
            <a:r>
              <a:rPr lang="en-GB" b="1" u="sng" dirty="0" smtClean="0"/>
              <a:t>and they shall </a:t>
            </a:r>
            <a:r>
              <a:rPr lang="en-GB" b="1" u="sng" dirty="0"/>
              <a:t>swear by God, 'Our testimony is truer than their testimony, and we have </a:t>
            </a:r>
            <a:r>
              <a:rPr lang="en-GB" b="1" u="sng" dirty="0" smtClean="0"/>
              <a:t>not transgressed</a:t>
            </a:r>
            <a:r>
              <a:rPr lang="en-GB" u="sng" dirty="0"/>
              <a:t>, </a:t>
            </a:r>
            <a:r>
              <a:rPr lang="en-GB" dirty="0"/>
              <a:t>for then we would assuredly be among the </a:t>
            </a:r>
            <a:r>
              <a:rPr lang="en-GB" dirty="0" smtClean="0"/>
              <a:t>evildoers’. </a:t>
            </a:r>
            <a:r>
              <a:rPr lang="en-GB" b="1" dirty="0" smtClean="0">
                <a:solidFill>
                  <a:srgbClr val="0070C0"/>
                </a:solidFill>
              </a:rPr>
              <a:t>5:107</a:t>
            </a:r>
          </a:p>
          <a:p>
            <a:pPr algn="just"/>
            <a:endParaRPr lang="en-GB" dirty="0" smtClean="0"/>
          </a:p>
          <a:p>
            <a:pPr algn="just"/>
            <a:r>
              <a:rPr lang="en-GB" dirty="0" smtClean="0"/>
              <a:t>So </a:t>
            </a:r>
            <a:r>
              <a:rPr lang="en-GB" dirty="0"/>
              <a:t>it is likelier that they will bear testimony in proper form, or else they will be afraid that after their oaths, oaths may be rebutted. Fear God, and hearken; God guides not the people of the ungodly</a:t>
            </a:r>
            <a:r>
              <a:rPr lang="en-GB" dirty="0" smtClean="0"/>
              <a:t>. </a:t>
            </a:r>
            <a:r>
              <a:rPr lang="en-GB" b="1" dirty="0" smtClean="0">
                <a:solidFill>
                  <a:srgbClr val="0070C0"/>
                </a:solidFill>
              </a:rPr>
              <a:t>5:108</a:t>
            </a:r>
            <a:endParaRPr lang="en-GB" b="1" dirty="0">
              <a:solidFill>
                <a:srgbClr val="0070C0"/>
              </a:solidFill>
            </a:endParaRPr>
          </a:p>
        </p:txBody>
      </p:sp>
      <p:sp>
        <p:nvSpPr>
          <p:cNvPr id="8" name="TextBox 7"/>
          <p:cNvSpPr txBox="1"/>
          <p:nvPr/>
        </p:nvSpPr>
        <p:spPr>
          <a:xfrm>
            <a:off x="15681" y="709609"/>
            <a:ext cx="4447903" cy="369332"/>
          </a:xfrm>
          <a:prstGeom prst="rect">
            <a:avLst/>
          </a:prstGeom>
          <a:solidFill>
            <a:srgbClr val="FFFF00"/>
          </a:solidFill>
          <a:ln>
            <a:solidFill>
              <a:schemeClr val="tx1"/>
            </a:solidFill>
          </a:ln>
        </p:spPr>
        <p:txBody>
          <a:bodyPr wrap="square" rtlCol="0">
            <a:spAutoFit/>
          </a:bodyPr>
          <a:lstStyle/>
          <a:p>
            <a:r>
              <a:rPr lang="en-GB" b="1" dirty="0" smtClean="0"/>
              <a:t>4B. Contesting Wills or Witness Testaments </a:t>
            </a:r>
            <a:endParaRPr lang="en-GB" b="1" dirty="0"/>
          </a:p>
        </p:txBody>
      </p:sp>
      <p:sp>
        <p:nvSpPr>
          <p:cNvPr id="9" name="Rectangle 8"/>
          <p:cNvSpPr/>
          <p:nvPr/>
        </p:nvSpPr>
        <p:spPr>
          <a:xfrm>
            <a:off x="73407" y="0"/>
            <a:ext cx="4309128" cy="707886"/>
          </a:xfrm>
          <a:prstGeom prst="rect">
            <a:avLst/>
          </a:prstGeom>
          <a:noFill/>
          <a:ln>
            <a:noFill/>
          </a:ln>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112</a:t>
            </a:r>
            <a:r>
              <a:rPr lang="en-US"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th</a:t>
            </a:r>
            <a:r>
              <a:rPr lang="en-US" sz="4000" baseline="30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Surah 5: 107-108</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10" name="Rectangle 9"/>
          <p:cNvSpPr/>
          <p:nvPr/>
        </p:nvSpPr>
        <p:spPr>
          <a:xfrm>
            <a:off x="4463371" y="132056"/>
            <a:ext cx="4573125" cy="357807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9390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3270F7-A444-4323-8500-EEB0C563AEED}" type="slidenum">
              <a:rPr lang="en-GB" smtClean="0"/>
              <a:t>19</a:t>
            </a:fld>
            <a:endParaRPr lang="en-GB" dirty="0"/>
          </a:p>
        </p:txBody>
      </p:sp>
      <p:sp>
        <p:nvSpPr>
          <p:cNvPr id="8" name="Content Placeholder 2"/>
          <p:cNvSpPr txBox="1">
            <a:spLocks/>
          </p:cNvSpPr>
          <p:nvPr/>
        </p:nvSpPr>
        <p:spPr>
          <a:xfrm>
            <a:off x="243558" y="980728"/>
            <a:ext cx="8712968"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150000"/>
              </a:lnSpc>
              <a:buFont typeface="+mj-lt"/>
              <a:buAutoNum type="arabicPeriod"/>
            </a:pPr>
            <a:r>
              <a:rPr lang="en-GB" sz="2500" b="1" dirty="0">
                <a:solidFill>
                  <a:srgbClr val="00B0F0"/>
                </a:solidFill>
              </a:rPr>
              <a:t>Source and Chronology of Islamic Will and Inheritance Rules.</a:t>
            </a:r>
          </a:p>
          <a:p>
            <a:pPr marL="514350" indent="-514350">
              <a:lnSpc>
                <a:spcPct val="150000"/>
              </a:lnSpc>
              <a:buFont typeface="+mj-lt"/>
              <a:buAutoNum type="arabicPeriod"/>
            </a:pPr>
            <a:r>
              <a:rPr lang="en-GB" sz="2500" b="1" dirty="0" smtClean="0">
                <a:solidFill>
                  <a:srgbClr val="00B0F0"/>
                </a:solidFill>
              </a:rPr>
              <a:t>Witnessing </a:t>
            </a:r>
            <a:r>
              <a:rPr lang="en-GB" sz="2500" b="1" dirty="0">
                <a:solidFill>
                  <a:srgbClr val="00B0F0"/>
                </a:solidFill>
              </a:rPr>
              <a:t>a Wills </a:t>
            </a:r>
            <a:r>
              <a:rPr lang="en-GB" sz="2500" b="1" i="1" u="sng" dirty="0">
                <a:solidFill>
                  <a:srgbClr val="00B0F0"/>
                </a:solidFill>
              </a:rPr>
              <a:t>(Wasiyah</a:t>
            </a:r>
            <a:r>
              <a:rPr lang="en-GB" sz="2500" b="1" i="1" dirty="0">
                <a:solidFill>
                  <a:srgbClr val="00B0F0"/>
                </a:solidFill>
              </a:rPr>
              <a:t>)</a:t>
            </a:r>
            <a:r>
              <a:rPr lang="en-GB" sz="2500" b="1" dirty="0" smtClean="0">
                <a:solidFill>
                  <a:srgbClr val="00B0F0"/>
                </a:solidFill>
              </a:rPr>
              <a:t> and Guardianship Rules.</a:t>
            </a:r>
          </a:p>
          <a:p>
            <a:pPr marL="514350" indent="-514350">
              <a:lnSpc>
                <a:spcPct val="150000"/>
              </a:lnSpc>
              <a:buFont typeface="+mj-lt"/>
              <a:buAutoNum type="arabicPeriod"/>
            </a:pPr>
            <a:r>
              <a:rPr lang="en-GB" sz="2500" b="1" dirty="0" smtClean="0">
                <a:solidFill>
                  <a:srgbClr val="00B0F0"/>
                </a:solidFill>
              </a:rPr>
              <a:t>Islamic Inheritance (</a:t>
            </a:r>
            <a:r>
              <a:rPr lang="en-GB" sz="2500" b="1" i="1" u="sng" dirty="0" smtClean="0">
                <a:solidFill>
                  <a:srgbClr val="00B0F0"/>
                </a:solidFill>
              </a:rPr>
              <a:t>Irth</a:t>
            </a:r>
            <a:r>
              <a:rPr lang="en-GB" sz="2500" b="1" dirty="0" smtClean="0">
                <a:solidFill>
                  <a:srgbClr val="00B0F0"/>
                </a:solidFill>
              </a:rPr>
              <a:t>) Divisions (</a:t>
            </a:r>
            <a:r>
              <a:rPr lang="en-GB" sz="2500" b="1" i="1" u="sng" dirty="0" smtClean="0">
                <a:solidFill>
                  <a:srgbClr val="00B0F0"/>
                </a:solidFill>
              </a:rPr>
              <a:t>Qisma</a:t>
            </a:r>
            <a:r>
              <a:rPr lang="en-GB" sz="2500" b="1" dirty="0" smtClean="0">
                <a:solidFill>
                  <a:srgbClr val="00B0F0"/>
                </a:solidFill>
              </a:rPr>
              <a:t>) Rules.</a:t>
            </a:r>
          </a:p>
          <a:p>
            <a:pPr marL="514350" indent="-514350">
              <a:lnSpc>
                <a:spcPct val="150000"/>
              </a:lnSpc>
              <a:buFont typeface="+mj-lt"/>
              <a:buAutoNum type="arabicPeriod"/>
            </a:pPr>
            <a:r>
              <a:rPr lang="en-GB" sz="2500" b="1" dirty="0">
                <a:solidFill>
                  <a:srgbClr val="00B0F0"/>
                </a:solidFill>
              </a:rPr>
              <a:t>Witness Oath, Contesting Wills and Inheritance Shares.</a:t>
            </a:r>
          </a:p>
          <a:p>
            <a:pPr marL="514350" indent="-514350">
              <a:lnSpc>
                <a:spcPct val="150000"/>
              </a:lnSpc>
              <a:buFont typeface="+mj-lt"/>
              <a:buAutoNum type="arabicPeriod"/>
            </a:pPr>
            <a:r>
              <a:rPr lang="en-GB" sz="2500" b="1" dirty="0" smtClean="0"/>
              <a:t>Reasons for Revelation of Inheritance Ayahs &amp; </a:t>
            </a:r>
            <a:r>
              <a:rPr lang="en-GB" sz="2500" b="1" i="1" u="sng" dirty="0" smtClean="0"/>
              <a:t>Pbuh</a:t>
            </a:r>
            <a:r>
              <a:rPr lang="en-GB" sz="2500" b="1" dirty="0" smtClean="0"/>
              <a:t> Verdicts</a:t>
            </a:r>
          </a:p>
          <a:p>
            <a:pPr marL="514350" indent="-514350">
              <a:lnSpc>
                <a:spcPct val="150000"/>
              </a:lnSpc>
              <a:buFont typeface="+mj-lt"/>
              <a:buAutoNum type="arabicPeriod"/>
            </a:pPr>
            <a:r>
              <a:rPr lang="en-GB" sz="2500" b="1" dirty="0" smtClean="0">
                <a:solidFill>
                  <a:srgbClr val="00B0F0"/>
                </a:solidFill>
              </a:rPr>
              <a:t>Islamic Inheritance Software: </a:t>
            </a:r>
            <a:r>
              <a:rPr lang="en-GB" sz="2000" dirty="0" smtClean="0">
                <a:solidFill>
                  <a:srgbClr val="00B0F0"/>
                </a:solidFill>
              </a:rPr>
              <a:t>Test Cases &amp; Cases, 1,icts 2, 3 &amp; 4</a:t>
            </a:r>
            <a:r>
              <a:rPr lang="en-GB" sz="2000" dirty="0" smtClean="0"/>
              <a:t>.</a:t>
            </a:r>
          </a:p>
          <a:p>
            <a:pPr marL="514350" indent="-514350">
              <a:lnSpc>
                <a:spcPct val="150000"/>
              </a:lnSpc>
              <a:buFont typeface="+mj-lt"/>
              <a:buAutoNum type="arabicPeriod"/>
            </a:pPr>
            <a:r>
              <a:rPr lang="en-GB" sz="2500" b="1" dirty="0" smtClean="0">
                <a:solidFill>
                  <a:srgbClr val="00B0F0"/>
                </a:solidFill>
              </a:rPr>
              <a:t>Summary: </a:t>
            </a:r>
            <a:r>
              <a:rPr lang="en-GB" sz="2500" dirty="0" smtClean="0">
                <a:solidFill>
                  <a:srgbClr val="00B0F0"/>
                </a:solidFill>
              </a:rPr>
              <a:t>A. Typical </a:t>
            </a:r>
            <a:r>
              <a:rPr lang="en-GB" sz="2500" i="1" dirty="0">
                <a:solidFill>
                  <a:srgbClr val="00B0F0"/>
                </a:solidFill>
              </a:rPr>
              <a:t>“</a:t>
            </a:r>
            <a:r>
              <a:rPr lang="en-GB" sz="2500" i="1" u="sng" dirty="0">
                <a:solidFill>
                  <a:srgbClr val="00B0F0"/>
                </a:solidFill>
              </a:rPr>
              <a:t>Irth</a:t>
            </a:r>
            <a:r>
              <a:rPr lang="en-GB" sz="2500" i="1" dirty="0">
                <a:solidFill>
                  <a:srgbClr val="00B0F0"/>
                </a:solidFill>
              </a:rPr>
              <a:t>”</a:t>
            </a:r>
            <a:r>
              <a:rPr lang="en-GB" sz="2500" dirty="0" smtClean="0">
                <a:solidFill>
                  <a:srgbClr val="00B0F0"/>
                </a:solidFill>
              </a:rPr>
              <a:t> Cases    B. Special “</a:t>
            </a:r>
            <a:r>
              <a:rPr lang="en-GB" sz="2500" i="1" u="sng" dirty="0" smtClean="0">
                <a:solidFill>
                  <a:srgbClr val="00B0F0"/>
                </a:solidFill>
              </a:rPr>
              <a:t>Kalala</a:t>
            </a:r>
            <a:r>
              <a:rPr lang="en-GB" sz="2500" dirty="0" smtClean="0">
                <a:solidFill>
                  <a:srgbClr val="00B0F0"/>
                </a:solidFill>
              </a:rPr>
              <a:t>” Cases.</a:t>
            </a:r>
          </a:p>
          <a:p>
            <a:pPr marL="514350" indent="-514350">
              <a:lnSpc>
                <a:spcPct val="150000"/>
              </a:lnSpc>
              <a:buFont typeface="+mj-lt"/>
              <a:buAutoNum type="arabicPeriod"/>
            </a:pPr>
            <a:r>
              <a:rPr lang="en-GB" sz="2500" b="1" dirty="0">
                <a:solidFill>
                  <a:srgbClr val="00B0F0"/>
                </a:solidFill>
              </a:rPr>
              <a:t>Conclusions: </a:t>
            </a:r>
            <a:r>
              <a:rPr lang="en-GB" sz="2500" dirty="0">
                <a:solidFill>
                  <a:srgbClr val="00B0F0"/>
                </a:solidFill>
              </a:rPr>
              <a:t>A. Chronology, B. Status of Will </a:t>
            </a:r>
            <a:r>
              <a:rPr lang="en-GB" sz="2500" dirty="0" smtClean="0">
                <a:solidFill>
                  <a:srgbClr val="00B0F0"/>
                </a:solidFill>
              </a:rPr>
              <a:t>in </a:t>
            </a:r>
            <a:r>
              <a:rPr lang="en-GB" sz="2500" dirty="0">
                <a:solidFill>
                  <a:srgbClr val="00B0F0"/>
                </a:solidFill>
              </a:rPr>
              <a:t>Quran</a:t>
            </a:r>
            <a:r>
              <a:rPr lang="en-GB" sz="2500" i="1" dirty="0">
                <a:solidFill>
                  <a:srgbClr val="00B0F0"/>
                </a:solidFill>
              </a:rPr>
              <a:t>,</a:t>
            </a:r>
            <a:r>
              <a:rPr lang="en-GB" sz="2500" dirty="0">
                <a:solidFill>
                  <a:srgbClr val="00B0F0"/>
                </a:solidFill>
              </a:rPr>
              <a:t> C. Frequent Questions and </a:t>
            </a:r>
            <a:r>
              <a:rPr lang="en-GB" sz="2500" dirty="0" smtClean="0">
                <a:solidFill>
                  <a:srgbClr val="00B0F0"/>
                </a:solidFill>
              </a:rPr>
              <a:t>Answers </a:t>
            </a:r>
            <a:r>
              <a:rPr lang="en-GB" sz="2500" dirty="0">
                <a:solidFill>
                  <a:srgbClr val="00B0F0"/>
                </a:solidFill>
              </a:rPr>
              <a:t>D. Mathematics.</a:t>
            </a:r>
          </a:p>
          <a:p>
            <a:pPr marL="514350" indent="-514350">
              <a:lnSpc>
                <a:spcPct val="150000"/>
              </a:lnSpc>
              <a:buFont typeface="+mj-lt"/>
              <a:buAutoNum type="arabicPeriod"/>
            </a:pPr>
            <a:r>
              <a:rPr lang="en-GB" sz="2500" dirty="0" smtClean="0">
                <a:solidFill>
                  <a:srgbClr val="00B0F0"/>
                </a:solidFill>
              </a:rPr>
              <a:t>.</a:t>
            </a:r>
            <a:endParaRPr lang="en-GB" sz="2500" dirty="0">
              <a:solidFill>
                <a:srgbClr val="00B0F0"/>
              </a:solidFill>
            </a:endParaRPr>
          </a:p>
          <a:p>
            <a:pPr marL="0" indent="0">
              <a:lnSpc>
                <a:spcPct val="150000"/>
              </a:lnSpc>
              <a:buNone/>
            </a:pPr>
            <a:r>
              <a:rPr lang="en-GB" sz="2500" dirty="0" smtClean="0">
                <a:solidFill>
                  <a:srgbClr val="00B0F0"/>
                </a:solidFill>
              </a:rPr>
              <a:t>.</a:t>
            </a:r>
          </a:p>
          <a:p>
            <a:pPr marL="0" indent="0">
              <a:lnSpc>
                <a:spcPct val="150000"/>
              </a:lnSpc>
              <a:buFont typeface="Arial" panose="020B0604020202020204" pitchFamily="34" charset="0"/>
              <a:buNone/>
            </a:pPr>
            <a:r>
              <a:rPr lang="en-GB" sz="2500" b="1" dirty="0" smtClean="0"/>
              <a:t> </a:t>
            </a:r>
          </a:p>
          <a:p>
            <a:pPr marL="514350" indent="-514350">
              <a:lnSpc>
                <a:spcPct val="150000"/>
              </a:lnSpc>
              <a:buFont typeface="+mj-lt"/>
              <a:buAutoNum type="arabicPeriod"/>
            </a:pPr>
            <a:endParaRPr lang="en-GB" sz="2400" b="1" dirty="0"/>
          </a:p>
        </p:txBody>
      </p:sp>
      <p:sp>
        <p:nvSpPr>
          <p:cNvPr id="7" name="Title 5"/>
          <p:cNvSpPr txBox="1">
            <a:spLocks/>
          </p:cNvSpPr>
          <p:nvPr/>
        </p:nvSpPr>
        <p:spPr>
          <a:xfrm>
            <a:off x="279562" y="206895"/>
            <a:ext cx="8640960" cy="629817"/>
          </a:xfrm>
          <a:prstGeom prst="rect">
            <a:avLst/>
          </a:prstGeom>
          <a:solidFill>
            <a:schemeClr val="tx2">
              <a:lumMod val="20000"/>
              <a:lumOff val="80000"/>
            </a:schemeClr>
          </a:solidFill>
          <a:ln w="38100">
            <a:solidFill>
              <a:srgbClr val="00206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Introduction to Islamic 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br>
              <a:rPr lang="en-GB" sz="1800" b="1" dirty="0" smtClean="0">
                <a:solidFill>
                  <a:srgbClr val="002060"/>
                </a:solidFill>
                <a:latin typeface="Andalus" panose="02020603050405020304" pitchFamily="18" charset="-78"/>
                <a:cs typeface="Andalus" panose="02020603050405020304" pitchFamily="18" charset="-78"/>
              </a:rPr>
            </a:br>
            <a:endParaRPr lang="en-GB" sz="1800" dirty="0"/>
          </a:p>
        </p:txBody>
      </p:sp>
      <p:sp>
        <p:nvSpPr>
          <p:cNvPr id="5"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321537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xEl>
                                              <p:pRg st="5" end="5"/>
                                            </p:txEl>
                                          </p:spTgt>
                                        </p:tgtEl>
                                      </p:cBhvr>
                                    </p:animEffect>
                                    <p:set>
                                      <p:cBhvr>
                                        <p:cTn id="7" dur="1" fill="hold">
                                          <p:stCondLst>
                                            <p:cond delay="499"/>
                                          </p:stCondLst>
                                        </p:cTn>
                                        <p:tgtEl>
                                          <p:spTgt spid="8">
                                            <p:txEl>
                                              <p:pRg st="5" end="5"/>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xEl>
                                              <p:pRg st="6" end="6"/>
                                            </p:txEl>
                                          </p:spTgt>
                                        </p:tgtEl>
                                      </p:cBhvr>
                                    </p:animEffect>
                                    <p:set>
                                      <p:cBhvr>
                                        <p:cTn id="10" dur="1" fill="hold">
                                          <p:stCondLst>
                                            <p:cond delay="499"/>
                                          </p:stCondLst>
                                        </p:cTn>
                                        <p:tgtEl>
                                          <p:spTgt spid="8">
                                            <p:txEl>
                                              <p:pRg st="6" end="6"/>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xEl>
                                              <p:pRg st="9" end="9"/>
                                            </p:txEl>
                                          </p:spTgt>
                                        </p:tgtEl>
                                      </p:cBhvr>
                                    </p:animEffect>
                                    <p:set>
                                      <p:cBhvr>
                                        <p:cTn id="13" dur="1" fill="hold">
                                          <p:stCondLst>
                                            <p:cond delay="499"/>
                                          </p:stCondLst>
                                        </p:cTn>
                                        <p:tgtEl>
                                          <p:spTgt spid="8">
                                            <p:txEl>
                                              <p:pRg st="9" end="9"/>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xEl>
                                              <p:pRg st="7" end="7"/>
                                            </p:txEl>
                                          </p:spTgt>
                                        </p:tgtEl>
                                      </p:cBhvr>
                                    </p:animEffect>
                                    <p:set>
                                      <p:cBhvr>
                                        <p:cTn id="16" dur="1" fill="hold">
                                          <p:stCondLst>
                                            <p:cond delay="499"/>
                                          </p:stCondLst>
                                        </p:cTn>
                                        <p:tgtEl>
                                          <p:spTgt spid="8">
                                            <p:txEl>
                                              <p:pRg st="7" end="7"/>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xEl>
                                              <p:pRg st="8" end="8"/>
                                            </p:txEl>
                                          </p:spTgt>
                                        </p:tgtEl>
                                      </p:cBhvr>
                                    </p:animEffect>
                                    <p:set>
                                      <p:cBhvr>
                                        <p:cTn id="19" dur="1" fill="hold">
                                          <p:stCondLst>
                                            <p:cond delay="499"/>
                                          </p:stCondLst>
                                        </p:cTn>
                                        <p:tgtEl>
                                          <p:spTgt spid="8">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55784"/>
            <a:ext cx="8712968" cy="5785583"/>
          </a:xfrm>
        </p:spPr>
        <p:txBody>
          <a:bodyPr>
            <a:noAutofit/>
          </a:bodyPr>
          <a:lstStyle/>
          <a:p>
            <a:pPr marL="514350" indent="-514350">
              <a:lnSpc>
                <a:spcPct val="150000"/>
              </a:lnSpc>
              <a:buFont typeface="+mj-lt"/>
              <a:buAutoNum type="arabicPeriod"/>
            </a:pPr>
            <a:r>
              <a:rPr lang="en-GB" sz="2500" b="1" dirty="0" smtClean="0"/>
              <a:t>Source and Chronology of Islamic Will and Inheritance Rules.</a:t>
            </a:r>
          </a:p>
          <a:p>
            <a:pPr marL="514350" indent="-514350">
              <a:lnSpc>
                <a:spcPct val="150000"/>
              </a:lnSpc>
              <a:buFont typeface="+mj-lt"/>
              <a:buAutoNum type="arabicPeriod"/>
            </a:pPr>
            <a:r>
              <a:rPr lang="en-GB" sz="2500" b="1" dirty="0" smtClean="0"/>
              <a:t>Witnessing a Wills </a:t>
            </a:r>
            <a:r>
              <a:rPr lang="en-GB" sz="2500" b="1" i="1" u="sng" dirty="0" smtClean="0">
                <a:solidFill>
                  <a:srgbClr val="002060"/>
                </a:solidFill>
              </a:rPr>
              <a:t>(Wasiyah</a:t>
            </a:r>
            <a:r>
              <a:rPr lang="en-GB" sz="2500" b="1" i="1" dirty="0" smtClean="0">
                <a:solidFill>
                  <a:srgbClr val="002060"/>
                </a:solidFill>
              </a:rPr>
              <a:t>) </a:t>
            </a:r>
            <a:r>
              <a:rPr lang="en-GB" sz="2500" b="1" dirty="0" smtClean="0"/>
              <a:t>and Guardianship Rules.</a:t>
            </a:r>
          </a:p>
          <a:p>
            <a:pPr marL="514350" indent="-514350">
              <a:lnSpc>
                <a:spcPct val="150000"/>
              </a:lnSpc>
              <a:buFont typeface="+mj-lt"/>
              <a:buAutoNum type="arabicPeriod"/>
            </a:pPr>
            <a:r>
              <a:rPr lang="en-GB" sz="2500" b="1" dirty="0" smtClean="0"/>
              <a:t>Islamic Inheritance </a:t>
            </a:r>
            <a:r>
              <a:rPr lang="en-GB" sz="2500" b="1" i="1" u="sng" dirty="0" smtClean="0">
                <a:solidFill>
                  <a:srgbClr val="002060"/>
                </a:solidFill>
              </a:rPr>
              <a:t>(Irth</a:t>
            </a:r>
            <a:r>
              <a:rPr lang="en-GB" sz="2500" b="1" i="1" dirty="0" smtClean="0">
                <a:solidFill>
                  <a:srgbClr val="002060"/>
                </a:solidFill>
              </a:rPr>
              <a:t>) </a:t>
            </a:r>
            <a:r>
              <a:rPr lang="en-GB" sz="2500" b="1" dirty="0" smtClean="0"/>
              <a:t>Distribution </a:t>
            </a:r>
            <a:r>
              <a:rPr lang="en-GB" sz="2500" b="1" i="1" u="sng" dirty="0" smtClean="0">
                <a:solidFill>
                  <a:srgbClr val="002060"/>
                </a:solidFill>
              </a:rPr>
              <a:t>(Qisma</a:t>
            </a:r>
            <a:r>
              <a:rPr lang="en-GB" sz="2500" b="1" i="1" dirty="0" smtClean="0">
                <a:solidFill>
                  <a:srgbClr val="002060"/>
                </a:solidFill>
              </a:rPr>
              <a:t>) </a:t>
            </a:r>
            <a:r>
              <a:rPr lang="en-GB" sz="2500" b="1" dirty="0" smtClean="0"/>
              <a:t>Rules.</a:t>
            </a:r>
          </a:p>
          <a:p>
            <a:pPr marL="514350" indent="-514350">
              <a:lnSpc>
                <a:spcPct val="150000"/>
              </a:lnSpc>
              <a:buFont typeface="+mj-lt"/>
              <a:buAutoNum type="arabicPeriod"/>
            </a:pPr>
            <a:r>
              <a:rPr lang="en-GB" sz="2500" b="1" dirty="0" smtClean="0"/>
              <a:t>Witness Oath, Contesting </a:t>
            </a:r>
            <a:r>
              <a:rPr lang="en-GB" sz="2500" b="1" dirty="0"/>
              <a:t>Wills and Inheritance Shares.</a:t>
            </a:r>
          </a:p>
          <a:p>
            <a:pPr marL="514350" indent="-514350">
              <a:lnSpc>
                <a:spcPct val="150000"/>
              </a:lnSpc>
              <a:buFont typeface="+mj-lt"/>
              <a:buAutoNum type="arabicPeriod"/>
            </a:pPr>
            <a:r>
              <a:rPr lang="en-GB" sz="2500" b="1" dirty="0" smtClean="0"/>
              <a:t>Reasons for Revelation of Inheritance Ayahs &amp;</a:t>
            </a:r>
            <a:r>
              <a:rPr lang="en-GB" sz="2500" b="1" i="1" u="sng" dirty="0"/>
              <a:t> </a:t>
            </a:r>
            <a:r>
              <a:rPr lang="en-GB" sz="2500" b="1" i="1" u="sng" dirty="0" smtClean="0"/>
              <a:t>Pbuh</a:t>
            </a:r>
            <a:r>
              <a:rPr lang="en-GB" sz="2500" b="1" i="1" dirty="0" smtClean="0"/>
              <a:t> </a:t>
            </a:r>
            <a:r>
              <a:rPr lang="en-GB" sz="2500" b="1" dirty="0" smtClean="0"/>
              <a:t>Verdicts</a:t>
            </a:r>
          </a:p>
          <a:p>
            <a:pPr marL="514350" indent="-514350">
              <a:lnSpc>
                <a:spcPct val="150000"/>
              </a:lnSpc>
              <a:buFont typeface="+mj-lt"/>
              <a:buAutoNum type="arabicPeriod"/>
            </a:pPr>
            <a:r>
              <a:rPr lang="en-GB" sz="2500" b="1" dirty="0" smtClean="0"/>
              <a:t>Islamic Inheritance Software: </a:t>
            </a:r>
            <a:r>
              <a:rPr lang="en-GB" sz="2500" dirty="0" smtClean="0"/>
              <a:t>Test Cases &amp; Cases, 1, 2, 3 &amp; 4.</a:t>
            </a:r>
          </a:p>
          <a:p>
            <a:pPr marL="514350" indent="-514350">
              <a:lnSpc>
                <a:spcPct val="150000"/>
              </a:lnSpc>
              <a:buFont typeface="+mj-lt"/>
              <a:buAutoNum type="arabicPeriod"/>
            </a:pPr>
            <a:r>
              <a:rPr lang="en-GB" sz="2500" b="1" dirty="0" smtClean="0"/>
              <a:t>Summary: </a:t>
            </a:r>
            <a:r>
              <a:rPr lang="en-GB" sz="2500" dirty="0" smtClean="0"/>
              <a:t>A. Typical </a:t>
            </a:r>
            <a:r>
              <a:rPr lang="en-GB" sz="2500" i="1" dirty="0" smtClean="0"/>
              <a:t>“</a:t>
            </a:r>
            <a:r>
              <a:rPr lang="en-GB" sz="2500" i="1" u="sng" dirty="0" smtClean="0"/>
              <a:t>Irth</a:t>
            </a:r>
            <a:r>
              <a:rPr lang="en-GB" sz="2500" i="1" dirty="0" smtClean="0"/>
              <a:t>” </a:t>
            </a:r>
            <a:r>
              <a:rPr lang="en-GB" sz="2500" dirty="0" smtClean="0"/>
              <a:t>Cases    B. Special “</a:t>
            </a:r>
            <a:r>
              <a:rPr lang="en-GB" sz="2500" i="1" u="sng" dirty="0" smtClean="0"/>
              <a:t>Kalala</a:t>
            </a:r>
            <a:r>
              <a:rPr lang="en-GB" sz="2500" dirty="0" smtClean="0"/>
              <a:t>” Cases.</a:t>
            </a:r>
          </a:p>
          <a:p>
            <a:pPr marL="514350" indent="-514350">
              <a:lnSpc>
                <a:spcPct val="150000"/>
              </a:lnSpc>
              <a:buFont typeface="+mj-lt"/>
              <a:buAutoNum type="arabicPeriod"/>
            </a:pPr>
            <a:r>
              <a:rPr lang="en-GB" sz="2500" b="1" dirty="0" smtClean="0"/>
              <a:t>Conclusions: </a:t>
            </a:r>
            <a:r>
              <a:rPr lang="en-GB" sz="2500" dirty="0"/>
              <a:t>A. Chronology, B. Status of Will </a:t>
            </a:r>
            <a:r>
              <a:rPr lang="en-GB" sz="2500" dirty="0" smtClean="0"/>
              <a:t>in Quran</a:t>
            </a:r>
            <a:r>
              <a:rPr lang="en-GB" sz="2500" i="1" dirty="0" smtClean="0"/>
              <a:t>,</a:t>
            </a:r>
            <a:r>
              <a:rPr lang="en-GB" sz="2500" dirty="0" smtClean="0"/>
              <a:t> C. Frequent </a:t>
            </a:r>
            <a:r>
              <a:rPr lang="en-GB" sz="2500" dirty="0"/>
              <a:t>Questions and </a:t>
            </a:r>
            <a:r>
              <a:rPr lang="en-GB" sz="2500" dirty="0" smtClean="0"/>
              <a:t>Answers, D. Mathematics.</a:t>
            </a:r>
            <a:endParaRPr lang="en-GB" sz="2500" dirty="0"/>
          </a:p>
          <a:p>
            <a:pPr marL="0" indent="0">
              <a:lnSpc>
                <a:spcPct val="150000"/>
              </a:lnSpc>
              <a:buNone/>
            </a:pPr>
            <a:r>
              <a:rPr lang="en-GB" sz="2500" dirty="0" smtClean="0"/>
              <a:t>.</a:t>
            </a:r>
          </a:p>
        </p:txBody>
      </p:sp>
      <p:sp>
        <p:nvSpPr>
          <p:cNvPr id="4" name="Slide Number Placeholder 3"/>
          <p:cNvSpPr>
            <a:spLocks noGrp="1"/>
          </p:cNvSpPr>
          <p:nvPr>
            <p:ph type="sldNum" sz="quarter" idx="12"/>
          </p:nvPr>
        </p:nvSpPr>
        <p:spPr/>
        <p:txBody>
          <a:bodyPr/>
          <a:lstStyle/>
          <a:p>
            <a:fld id="{E03270F7-A444-4323-8500-EEB0C563AEED}" type="slidenum">
              <a:rPr lang="en-GB" smtClean="0"/>
              <a:t>2</a:t>
            </a:fld>
            <a:endParaRPr lang="en-GB" dirty="0"/>
          </a:p>
        </p:txBody>
      </p:sp>
      <p:sp>
        <p:nvSpPr>
          <p:cNvPr id="6"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39358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xEl>
                                              <p:pRg st="1" end="1"/>
                                            </p:txEl>
                                          </p:spTgt>
                                        </p:tgtEl>
                                      </p:cBhvr>
                                    </p:animEffect>
                                    <p:set>
                                      <p:cBhvr>
                                        <p:cTn id="11" dur="1" fill="hold">
                                          <p:stCondLst>
                                            <p:cond delay="499"/>
                                          </p:stCondLst>
                                        </p:cTn>
                                        <p:tgtEl>
                                          <p:spTgt spid="3">
                                            <p:txEl>
                                              <p:pRg st="1" end="1"/>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
                                            <p:txEl>
                                              <p:pRg st="2" end="2"/>
                                            </p:txEl>
                                          </p:spTgt>
                                        </p:tgtEl>
                                      </p:cBhvr>
                                    </p:animEffect>
                                    <p:set>
                                      <p:cBhvr>
                                        <p:cTn id="14" dur="1" fill="hold">
                                          <p:stCondLst>
                                            <p:cond delay="499"/>
                                          </p:stCondLst>
                                        </p:cTn>
                                        <p:tgtEl>
                                          <p:spTgt spid="3">
                                            <p:txEl>
                                              <p:pRg st="2" end="2"/>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
                                            <p:txEl>
                                              <p:pRg st="3" end="3"/>
                                            </p:txEl>
                                          </p:spTgt>
                                        </p:tgtEl>
                                      </p:cBhvr>
                                    </p:animEffect>
                                    <p:set>
                                      <p:cBhvr>
                                        <p:cTn id="17" dur="1" fill="hold">
                                          <p:stCondLst>
                                            <p:cond delay="499"/>
                                          </p:stCondLst>
                                        </p:cTn>
                                        <p:tgtEl>
                                          <p:spTgt spid="3">
                                            <p:txEl>
                                              <p:pRg st="3" end="3"/>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xEl>
                                              <p:pRg st="4" end="4"/>
                                            </p:txEl>
                                          </p:spTgt>
                                        </p:tgtEl>
                                      </p:cBhvr>
                                    </p:animEffect>
                                    <p:set>
                                      <p:cBhvr>
                                        <p:cTn id="20" dur="1" fill="hold">
                                          <p:stCondLst>
                                            <p:cond delay="499"/>
                                          </p:stCondLst>
                                        </p:cTn>
                                        <p:tgtEl>
                                          <p:spTgt spid="3">
                                            <p:txEl>
                                              <p:pRg st="4" end="4"/>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xEl>
                                              <p:pRg st="5" end="5"/>
                                            </p:txEl>
                                          </p:spTgt>
                                        </p:tgtEl>
                                      </p:cBhvr>
                                    </p:animEffect>
                                    <p:set>
                                      <p:cBhvr>
                                        <p:cTn id="23" dur="1" fill="hold">
                                          <p:stCondLst>
                                            <p:cond delay="499"/>
                                          </p:stCondLst>
                                        </p:cTn>
                                        <p:tgtEl>
                                          <p:spTgt spid="3">
                                            <p:txEl>
                                              <p:pRg st="5" end="5"/>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xEl>
                                              <p:pRg st="6" end="6"/>
                                            </p:txEl>
                                          </p:spTgt>
                                        </p:tgtEl>
                                      </p:cBhvr>
                                    </p:animEffect>
                                    <p:set>
                                      <p:cBhvr>
                                        <p:cTn id="26" dur="1" fill="hold">
                                          <p:stCondLst>
                                            <p:cond delay="499"/>
                                          </p:stCondLst>
                                        </p:cTn>
                                        <p:tgtEl>
                                          <p:spTgt spid="3">
                                            <p:txEl>
                                              <p:pRg st="6" end="6"/>
                                            </p:txEl>
                                          </p:spTgt>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
                                            <p:txEl>
                                              <p:pRg st="7" end="7"/>
                                            </p:txEl>
                                          </p:spTgt>
                                        </p:tgtEl>
                                      </p:cBhvr>
                                    </p:animEffect>
                                    <p:set>
                                      <p:cBhvr>
                                        <p:cTn id="29"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20</a:t>
            </a:fld>
            <a:endParaRPr lang="en-GB" dirty="0"/>
          </a:p>
        </p:txBody>
      </p:sp>
      <p:sp>
        <p:nvSpPr>
          <p:cNvPr id="5" name="TextBox 4"/>
          <p:cNvSpPr txBox="1"/>
          <p:nvPr/>
        </p:nvSpPr>
        <p:spPr>
          <a:xfrm>
            <a:off x="243942" y="1124744"/>
            <a:ext cx="8643422" cy="4816703"/>
          </a:xfrm>
          <a:prstGeom prst="rect">
            <a:avLst/>
          </a:prstGeom>
          <a:noFill/>
          <a:ln w="12700">
            <a:noFill/>
          </a:ln>
          <a:effectLst>
            <a:glow rad="63500">
              <a:schemeClr val="accent1">
                <a:satMod val="175000"/>
                <a:alpha val="40000"/>
              </a:schemeClr>
            </a:glow>
          </a:effectLst>
        </p:spPr>
        <p:txBody>
          <a:bodyPr wrap="square" rtlCol="0">
            <a:spAutoFit/>
          </a:bodyPr>
          <a:lstStyle/>
          <a:p>
            <a:pPr algn="just"/>
            <a:endParaRPr lang="en-GB" sz="300" u="sng" dirty="0"/>
          </a:p>
          <a:p>
            <a:pPr algn="just"/>
            <a:r>
              <a:rPr lang="en-GB" sz="2800" b="1" dirty="0" smtClean="0">
                <a:solidFill>
                  <a:srgbClr val="002060"/>
                </a:solidFill>
              </a:rPr>
              <a:t>The wife of Sa’d Ben Al-Rabeá came to the Prophet </a:t>
            </a:r>
            <a:r>
              <a:rPr lang="en-GB" i="1" dirty="0" smtClean="0">
                <a:solidFill>
                  <a:srgbClr val="002060"/>
                </a:solidFill>
              </a:rPr>
              <a:t>(Pbuh) </a:t>
            </a:r>
            <a:r>
              <a:rPr lang="en-GB" sz="2800" b="1" dirty="0" smtClean="0">
                <a:solidFill>
                  <a:srgbClr val="002060"/>
                </a:solidFill>
              </a:rPr>
              <a:t>with her two daughters, and said: </a:t>
            </a:r>
            <a:r>
              <a:rPr lang="en-GB" sz="2800" dirty="0" smtClean="0">
                <a:solidFill>
                  <a:srgbClr val="002060"/>
                </a:solidFill>
              </a:rPr>
              <a:t>“</a:t>
            </a:r>
            <a:r>
              <a:rPr lang="en-GB" sz="2800" b="1" u="sng" dirty="0" smtClean="0">
                <a:solidFill>
                  <a:srgbClr val="002060"/>
                </a:solidFill>
              </a:rPr>
              <a:t>These are the daughters of Sa’d who died a martyr beside you at </a:t>
            </a:r>
            <a:r>
              <a:rPr lang="en-GB" sz="2800" b="1" u="sng" dirty="0">
                <a:solidFill>
                  <a:srgbClr val="002060"/>
                </a:solidFill>
              </a:rPr>
              <a:t>U</a:t>
            </a:r>
            <a:r>
              <a:rPr lang="en-GB" sz="2800" b="1" u="sng" dirty="0" smtClean="0">
                <a:solidFill>
                  <a:srgbClr val="002060"/>
                </a:solidFill>
              </a:rPr>
              <a:t>hud, their uncle took their money and left them with nothing,</a:t>
            </a:r>
            <a:r>
              <a:rPr lang="en-GB" sz="2800" b="1" dirty="0" smtClean="0">
                <a:solidFill>
                  <a:srgbClr val="002060"/>
                </a:solidFill>
              </a:rPr>
              <a:t> and they cannot be married without money</a:t>
            </a:r>
            <a:r>
              <a:rPr lang="en-GB" sz="2800" dirty="0" smtClean="0">
                <a:solidFill>
                  <a:srgbClr val="002060"/>
                </a:solidFill>
              </a:rPr>
              <a:t>”.</a:t>
            </a:r>
          </a:p>
          <a:p>
            <a:pPr algn="just"/>
            <a:endParaRPr lang="en-GB" sz="1200" dirty="0" smtClean="0">
              <a:solidFill>
                <a:srgbClr val="002060"/>
              </a:solidFill>
            </a:endParaRPr>
          </a:p>
          <a:p>
            <a:pPr algn="just"/>
            <a:r>
              <a:rPr lang="en-GB" sz="2800" b="1" dirty="0" smtClean="0">
                <a:solidFill>
                  <a:srgbClr val="002060"/>
                </a:solidFill>
              </a:rPr>
              <a:t>The Prophet </a:t>
            </a:r>
            <a:r>
              <a:rPr lang="en-GB" i="1" dirty="0" smtClean="0">
                <a:solidFill>
                  <a:srgbClr val="002060"/>
                </a:solidFill>
              </a:rPr>
              <a:t>(Pbuh) </a:t>
            </a:r>
            <a:r>
              <a:rPr lang="en-GB" sz="2800" b="1" dirty="0" smtClean="0">
                <a:solidFill>
                  <a:srgbClr val="002060"/>
                </a:solidFill>
              </a:rPr>
              <a:t>said:  God will decree in this. </a:t>
            </a:r>
            <a:endParaRPr lang="en-GB" sz="1200" b="1" dirty="0" smtClean="0">
              <a:solidFill>
                <a:srgbClr val="002060"/>
              </a:solidFill>
            </a:endParaRPr>
          </a:p>
          <a:p>
            <a:pPr algn="just"/>
            <a:r>
              <a:rPr lang="en-GB" sz="1200" b="1" dirty="0">
                <a:solidFill>
                  <a:srgbClr val="002060"/>
                </a:solidFill>
              </a:rPr>
              <a:t> </a:t>
            </a:r>
            <a:endParaRPr lang="en-GB" sz="1200" b="1" dirty="0" smtClean="0">
              <a:solidFill>
                <a:srgbClr val="002060"/>
              </a:solidFill>
            </a:endParaRPr>
          </a:p>
          <a:p>
            <a:pPr algn="just"/>
            <a:r>
              <a:rPr lang="en-GB" sz="2800" b="1" dirty="0" smtClean="0">
                <a:solidFill>
                  <a:srgbClr val="002060"/>
                </a:solidFill>
              </a:rPr>
              <a:t>Shortly after that the inheritances Ayahs were revealed, and the Prophet </a:t>
            </a:r>
            <a:r>
              <a:rPr lang="en-GB" i="1" dirty="0" smtClean="0">
                <a:solidFill>
                  <a:srgbClr val="002060"/>
                </a:solidFill>
              </a:rPr>
              <a:t>(Pbuh) </a:t>
            </a:r>
            <a:r>
              <a:rPr lang="en-GB" sz="2800" b="1" dirty="0" smtClean="0">
                <a:solidFill>
                  <a:srgbClr val="002060"/>
                </a:solidFill>
              </a:rPr>
              <a:t>summoned their uncle and told him to: “</a:t>
            </a:r>
            <a:r>
              <a:rPr lang="en-GB" sz="2800" b="1" u="sng" dirty="0" smtClean="0">
                <a:solidFill>
                  <a:srgbClr val="002060"/>
                </a:solidFill>
              </a:rPr>
              <a:t>Give the daughters two thirds, their mother the eighth and what is left is yours</a:t>
            </a:r>
            <a:r>
              <a:rPr lang="en-GB" sz="2800" b="1" dirty="0" smtClean="0">
                <a:solidFill>
                  <a:srgbClr val="002060"/>
                </a:solidFill>
              </a:rPr>
              <a:t>”. </a:t>
            </a:r>
          </a:p>
        </p:txBody>
      </p:sp>
      <p:sp>
        <p:nvSpPr>
          <p:cNvPr id="6" name="Rectangle 5"/>
          <p:cNvSpPr/>
          <p:nvPr/>
        </p:nvSpPr>
        <p:spPr>
          <a:xfrm>
            <a:off x="243942" y="270856"/>
            <a:ext cx="8720546" cy="461665"/>
          </a:xfrm>
          <a:prstGeom prst="rect">
            <a:avLst/>
          </a:prstGeom>
          <a:solidFill>
            <a:srgbClr val="FFFF00"/>
          </a:solidFill>
          <a:ln>
            <a:solidFill>
              <a:schemeClr val="tx1"/>
            </a:solidFill>
          </a:ln>
        </p:spPr>
        <p:txBody>
          <a:bodyPr wrap="square">
            <a:spAutoFit/>
          </a:bodyPr>
          <a:lstStyle/>
          <a:p>
            <a:r>
              <a:rPr lang="en-GB" sz="2400" b="1" dirty="0" smtClean="0"/>
              <a:t>5A. Reasons </a:t>
            </a:r>
            <a:r>
              <a:rPr lang="en-GB" sz="2400" b="1" dirty="0"/>
              <a:t>for Revelation of </a:t>
            </a:r>
            <a:r>
              <a:rPr lang="en-GB" sz="2400" b="1" dirty="0" smtClean="0"/>
              <a:t>4:11-12 (Inheritance) </a:t>
            </a:r>
            <a:r>
              <a:rPr lang="en-GB" sz="2400" b="1" dirty="0"/>
              <a:t>Ayahs </a:t>
            </a:r>
            <a:r>
              <a:rPr lang="en-GB" sz="2400" b="1" dirty="0" smtClean="0"/>
              <a:t>*</a:t>
            </a:r>
            <a:endParaRPr lang="en-GB" sz="2400" b="1" dirty="0"/>
          </a:p>
        </p:txBody>
      </p:sp>
      <p:sp>
        <p:nvSpPr>
          <p:cNvPr id="3" name="Rectangle 2"/>
          <p:cNvSpPr/>
          <p:nvPr/>
        </p:nvSpPr>
        <p:spPr>
          <a:xfrm>
            <a:off x="377658" y="6093296"/>
            <a:ext cx="8509706" cy="369332"/>
          </a:xfrm>
          <a:prstGeom prst="rect">
            <a:avLst/>
          </a:prstGeom>
        </p:spPr>
        <p:txBody>
          <a:bodyPr wrap="square">
            <a:spAutoFit/>
          </a:bodyPr>
          <a:lstStyle/>
          <a:p>
            <a:pPr algn="just"/>
            <a:r>
              <a:rPr lang="en-GB" u="sng" dirty="0" smtClean="0"/>
              <a:t>* (After </a:t>
            </a:r>
            <a:r>
              <a:rPr lang="en-GB" u="sng" dirty="0"/>
              <a:t>Jaber, confirmed by the five narrators except Al </a:t>
            </a:r>
            <a:r>
              <a:rPr lang="en-GB" u="sng" dirty="0" smtClean="0"/>
              <a:t>Nisae’y)</a:t>
            </a:r>
            <a:endParaRPr lang="en-GB" dirty="0"/>
          </a:p>
        </p:txBody>
      </p:sp>
    </p:spTree>
    <p:extLst>
      <p:ext uri="{BB962C8B-B14F-4D97-AF65-F5344CB8AC3E}">
        <p14:creationId xmlns:p14="http://schemas.microsoft.com/office/powerpoint/2010/main" val="363020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21</a:t>
            </a:fld>
            <a:endParaRPr lang="en-GB" dirty="0"/>
          </a:p>
        </p:txBody>
      </p:sp>
      <p:sp>
        <p:nvSpPr>
          <p:cNvPr id="3" name="Rectangle 2"/>
          <p:cNvSpPr/>
          <p:nvPr/>
        </p:nvSpPr>
        <p:spPr>
          <a:xfrm>
            <a:off x="359532" y="1340768"/>
            <a:ext cx="8352928" cy="2677656"/>
          </a:xfrm>
          <a:prstGeom prst="rect">
            <a:avLst/>
          </a:prstGeom>
        </p:spPr>
        <p:txBody>
          <a:bodyPr wrap="square">
            <a:spAutoFit/>
          </a:bodyPr>
          <a:lstStyle/>
          <a:p>
            <a:pPr algn="just"/>
            <a:r>
              <a:rPr lang="en-GB" sz="2800" b="1" dirty="0" smtClean="0"/>
              <a:t>“</a:t>
            </a:r>
            <a:r>
              <a:rPr lang="en-GB" sz="2800" dirty="0" smtClean="0"/>
              <a:t>(</a:t>
            </a:r>
            <a:r>
              <a:rPr lang="en-GB" sz="2800" dirty="0"/>
              <a:t>Abdullah Bin Mas’ud was once asked in regard to the inheritance of a daughter, granddaughter and sister of a deceased </a:t>
            </a:r>
            <a:r>
              <a:rPr lang="en-GB" sz="2800" dirty="0" smtClean="0"/>
              <a:t>man, he decreed after the Prophet (</a:t>
            </a:r>
            <a:r>
              <a:rPr lang="en-GB" sz="2800" i="1" dirty="0" smtClean="0"/>
              <a:t>Pbuh</a:t>
            </a:r>
            <a:r>
              <a:rPr lang="en-GB" sz="2800" dirty="0" smtClean="0"/>
              <a:t>): </a:t>
            </a:r>
            <a:r>
              <a:rPr lang="en-GB" sz="2800" dirty="0" smtClean="0">
                <a:solidFill>
                  <a:srgbClr val="0070C0"/>
                </a:solidFill>
              </a:rPr>
              <a:t>“</a:t>
            </a:r>
            <a:r>
              <a:rPr lang="en-GB" sz="2800" b="1" u="sng" dirty="0" smtClean="0">
                <a:solidFill>
                  <a:srgbClr val="002060"/>
                </a:solidFill>
              </a:rPr>
              <a:t>The </a:t>
            </a:r>
            <a:r>
              <a:rPr lang="en-GB" sz="2800" b="1" u="sng" dirty="0">
                <a:solidFill>
                  <a:srgbClr val="002060"/>
                </a:solidFill>
              </a:rPr>
              <a:t>daughter’s share is one-half, that of the son’s daughter is one-sixth, and whatever remains for the sister</a:t>
            </a:r>
            <a:r>
              <a:rPr lang="en-GB" sz="2800" b="1" dirty="0">
                <a:solidFill>
                  <a:srgbClr val="0070C0"/>
                </a:solidFill>
              </a:rPr>
              <a:t>.” </a:t>
            </a:r>
          </a:p>
        </p:txBody>
      </p:sp>
      <p:sp>
        <p:nvSpPr>
          <p:cNvPr id="4" name="Rectangle 3"/>
          <p:cNvSpPr/>
          <p:nvPr/>
        </p:nvSpPr>
        <p:spPr>
          <a:xfrm>
            <a:off x="346754" y="332656"/>
            <a:ext cx="8352928" cy="461665"/>
          </a:xfrm>
          <a:prstGeom prst="rect">
            <a:avLst/>
          </a:prstGeom>
          <a:solidFill>
            <a:srgbClr val="FFFF00"/>
          </a:solidFill>
          <a:ln>
            <a:solidFill>
              <a:schemeClr val="tx1"/>
            </a:solidFill>
          </a:ln>
        </p:spPr>
        <p:txBody>
          <a:bodyPr wrap="square">
            <a:spAutoFit/>
          </a:bodyPr>
          <a:lstStyle/>
          <a:p>
            <a:r>
              <a:rPr lang="en-GB" sz="2400" b="1" dirty="0" smtClean="0">
                <a:solidFill>
                  <a:srgbClr val="000000"/>
                </a:solidFill>
              </a:rPr>
              <a:t>5B.  Prophet’s </a:t>
            </a:r>
            <a:r>
              <a:rPr lang="en-GB" sz="2400" b="1" i="1" dirty="0" smtClean="0">
                <a:solidFill>
                  <a:srgbClr val="000000"/>
                </a:solidFill>
              </a:rPr>
              <a:t>(Pbuh) </a:t>
            </a:r>
            <a:r>
              <a:rPr lang="en-GB" sz="2400" b="1" dirty="0" smtClean="0">
                <a:solidFill>
                  <a:srgbClr val="000000"/>
                </a:solidFill>
              </a:rPr>
              <a:t>Verdict on Grandfather Inheritance</a:t>
            </a:r>
            <a:endParaRPr lang="en-GB" sz="2400" b="1" dirty="0">
              <a:solidFill>
                <a:srgbClr val="000000"/>
              </a:solidFill>
            </a:endParaRPr>
          </a:p>
        </p:txBody>
      </p:sp>
    </p:spTree>
    <p:extLst>
      <p:ext uri="{BB962C8B-B14F-4D97-AF65-F5344CB8AC3E}">
        <p14:creationId xmlns:p14="http://schemas.microsoft.com/office/powerpoint/2010/main" val="3428212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22</a:t>
            </a:fld>
            <a:endParaRPr lang="en-GB"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9488" y="2270125"/>
            <a:ext cx="4645025" cy="231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5090" y="991280"/>
            <a:ext cx="8352928" cy="4832092"/>
          </a:xfrm>
          <a:prstGeom prst="rect">
            <a:avLst/>
          </a:prstGeom>
          <a:noFill/>
        </p:spPr>
        <p:txBody>
          <a:bodyPr wrap="square" rtlCol="0">
            <a:spAutoFit/>
          </a:bodyPr>
          <a:lstStyle/>
          <a:p>
            <a:pPr algn="just"/>
            <a:r>
              <a:rPr lang="en-GB" dirty="0" smtClean="0"/>
              <a:t>Sa’d Bin Abi Waqqas </a:t>
            </a:r>
            <a:r>
              <a:rPr lang="en-GB" i="1" dirty="0" smtClean="0"/>
              <a:t>(RAA) </a:t>
            </a:r>
            <a:r>
              <a:rPr lang="en-GB" dirty="0" smtClean="0"/>
              <a:t>narrated* that he was struck by sever illness during the farewell Pilgrimage and felt he was close to death. The Prophet (Pbuh) visited him</a:t>
            </a:r>
            <a:r>
              <a:rPr lang="en-GB" b="1" dirty="0" smtClean="0"/>
              <a:t>, and </a:t>
            </a:r>
            <a:r>
              <a:rPr lang="en-GB" sz="2000" b="1" dirty="0" smtClean="0"/>
              <a:t>he said to him “O Messenger of Allah, I am reduced to this state because of illness. I have a vast wealth  and no heirs except my daughter. </a:t>
            </a:r>
            <a:r>
              <a:rPr lang="en-GB" sz="2000" b="1" u="sng" dirty="0" smtClean="0"/>
              <a:t>Should I bequeath two thirds of my estate?”</a:t>
            </a:r>
            <a:r>
              <a:rPr lang="en-GB" sz="2000" b="1" dirty="0" smtClean="0"/>
              <a:t> He (Pbuh) replied: “No.”  He said: “One half of my estate then?”  He (Pbuh) replied: “No.” He said: “One third of my estate then?” He (Pbuh) said: “Yes, </a:t>
            </a:r>
            <a:r>
              <a:rPr lang="en-GB" sz="2000" b="1" u="sng" dirty="0" smtClean="0"/>
              <a:t>one third; and even one third is too much</a:t>
            </a:r>
            <a:r>
              <a:rPr lang="en-GB" sz="2000" dirty="0" smtClean="0"/>
              <a:t>. </a:t>
            </a:r>
          </a:p>
          <a:p>
            <a:pPr algn="just"/>
            <a:r>
              <a:rPr lang="en-GB" sz="2000" b="1" dirty="0" smtClean="0"/>
              <a:t>Indeed, O Sa’d, you’d better leave your inheritors rich after you than leave them as a burden, begging people.”</a:t>
            </a:r>
          </a:p>
          <a:p>
            <a:pPr algn="just"/>
            <a:r>
              <a:rPr lang="en-GB" dirty="0" smtClean="0"/>
              <a:t>Indeed, O Sa'd, you will never spend money seeking by it Allah’s Face, but you will be rewarded for it- even for the morsel of food that you put into your wife’s mouth.</a:t>
            </a:r>
          </a:p>
          <a:p>
            <a:pPr algn="just"/>
            <a:r>
              <a:rPr lang="en-GB" dirty="0" smtClean="0"/>
              <a:t>And if you live after me, never would you do a good deed seeking thereby Allah’s Face, but will increase by it in position and elevation. Furthermore, you may live longer so that some people will benefit from you and others will be harmed.</a:t>
            </a:r>
          </a:p>
          <a:p>
            <a:pPr algn="just"/>
            <a:r>
              <a:rPr lang="en-GB" dirty="0" smtClean="0"/>
              <a:t>O Allah, fulfil my companions’ Hijrah, and do not turn them back upon their heels. But the miserable </a:t>
            </a:r>
            <a:r>
              <a:rPr lang="en-GB" dirty="0"/>
              <a:t>one was Sa’d </a:t>
            </a:r>
            <a:r>
              <a:rPr lang="en-GB" dirty="0" smtClean="0"/>
              <a:t>Bin Khawlah.” </a:t>
            </a:r>
            <a:endParaRPr lang="en-GB" dirty="0"/>
          </a:p>
        </p:txBody>
      </p:sp>
      <p:sp>
        <p:nvSpPr>
          <p:cNvPr id="13" name="TextBox 12"/>
          <p:cNvSpPr txBox="1"/>
          <p:nvPr/>
        </p:nvSpPr>
        <p:spPr>
          <a:xfrm>
            <a:off x="110555" y="188640"/>
            <a:ext cx="8928992" cy="461665"/>
          </a:xfrm>
          <a:prstGeom prst="rect">
            <a:avLst/>
          </a:prstGeom>
          <a:solidFill>
            <a:srgbClr val="FFFF00"/>
          </a:solidFill>
          <a:ln>
            <a:solidFill>
              <a:schemeClr val="tx1"/>
            </a:solidFill>
          </a:ln>
        </p:spPr>
        <p:txBody>
          <a:bodyPr wrap="square" rtlCol="0">
            <a:spAutoFit/>
          </a:bodyPr>
          <a:lstStyle/>
          <a:p>
            <a:r>
              <a:rPr lang="en-GB" sz="2400" b="1" dirty="0" smtClean="0"/>
              <a:t>5C. Prophet’s (</a:t>
            </a:r>
            <a:r>
              <a:rPr lang="en-GB" sz="2400" b="1" i="1" u="sng" dirty="0" smtClean="0"/>
              <a:t>Pbuh</a:t>
            </a:r>
            <a:r>
              <a:rPr lang="en-GB" sz="2400" b="1" dirty="0" smtClean="0"/>
              <a:t>) Verdict on Maximum </a:t>
            </a:r>
            <a:r>
              <a:rPr lang="en-GB" sz="2400" b="1" dirty="0"/>
              <a:t>Amount of </a:t>
            </a:r>
            <a:r>
              <a:rPr lang="en-GB" sz="2400" b="1" dirty="0" smtClean="0"/>
              <a:t>Bequest</a:t>
            </a:r>
            <a:endParaRPr lang="en-GB" sz="2400" b="1" dirty="0"/>
          </a:p>
        </p:txBody>
      </p:sp>
      <p:sp>
        <p:nvSpPr>
          <p:cNvPr id="5" name="Rectangle 4"/>
          <p:cNvSpPr/>
          <p:nvPr/>
        </p:nvSpPr>
        <p:spPr>
          <a:xfrm>
            <a:off x="423570" y="5888503"/>
            <a:ext cx="4471957" cy="492443"/>
          </a:xfrm>
          <a:prstGeom prst="rect">
            <a:avLst/>
          </a:prstGeom>
        </p:spPr>
        <p:txBody>
          <a:bodyPr wrap="square">
            <a:spAutoFit/>
          </a:bodyPr>
          <a:lstStyle/>
          <a:p>
            <a:endParaRPr lang="en-GB" sz="800" dirty="0" smtClean="0"/>
          </a:p>
          <a:p>
            <a:r>
              <a:rPr lang="en-GB" dirty="0" smtClean="0"/>
              <a:t>* (</a:t>
            </a:r>
            <a:r>
              <a:rPr lang="en-GB" i="1" dirty="0" smtClean="0"/>
              <a:t>Al-Bukhari, Muslim </a:t>
            </a:r>
            <a:r>
              <a:rPr lang="en-GB" dirty="0" smtClean="0"/>
              <a:t>and Others)</a:t>
            </a:r>
            <a:endParaRPr lang="en-GB" dirty="0"/>
          </a:p>
        </p:txBody>
      </p:sp>
      <p:sp>
        <p:nvSpPr>
          <p:cNvPr id="8" name="TextBox 7"/>
          <p:cNvSpPr txBox="1"/>
          <p:nvPr/>
        </p:nvSpPr>
        <p:spPr>
          <a:xfrm>
            <a:off x="323528" y="5644196"/>
            <a:ext cx="8820472" cy="369332"/>
          </a:xfrm>
          <a:prstGeom prst="rect">
            <a:avLst/>
          </a:prstGeom>
          <a:noFill/>
        </p:spPr>
        <p:txBody>
          <a:bodyPr wrap="square" rtlCol="0">
            <a:spAutoFit/>
          </a:bodyPr>
          <a:lstStyle/>
          <a:p>
            <a:r>
              <a:rPr lang="en-GB" dirty="0" smtClean="0">
                <a:solidFill>
                  <a:srgbClr val="0070C0"/>
                </a:solidFill>
              </a:rPr>
              <a:t>__________________________________________________________________________</a:t>
            </a:r>
            <a:endParaRPr lang="en-GB" dirty="0">
              <a:solidFill>
                <a:srgbClr val="0070C0"/>
              </a:solidFill>
            </a:endParaRPr>
          </a:p>
        </p:txBody>
      </p:sp>
    </p:spTree>
    <p:extLst>
      <p:ext uri="{BB962C8B-B14F-4D97-AF65-F5344CB8AC3E}">
        <p14:creationId xmlns:p14="http://schemas.microsoft.com/office/powerpoint/2010/main" val="1770580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23</a:t>
            </a:fld>
            <a:endParaRPr lang="en-GB" dirty="0"/>
          </a:p>
        </p:txBody>
      </p:sp>
      <p:sp>
        <p:nvSpPr>
          <p:cNvPr id="4" name="Rectangle 3"/>
          <p:cNvSpPr/>
          <p:nvPr/>
        </p:nvSpPr>
        <p:spPr>
          <a:xfrm>
            <a:off x="196762" y="692696"/>
            <a:ext cx="8856984" cy="6247864"/>
          </a:xfrm>
          <a:prstGeom prst="rect">
            <a:avLst/>
          </a:prstGeom>
        </p:spPr>
        <p:txBody>
          <a:bodyPr wrap="square">
            <a:spAutoFit/>
          </a:bodyPr>
          <a:lstStyle/>
          <a:p>
            <a:r>
              <a:rPr lang="en-GB" b="1" dirty="0" smtClean="0"/>
              <a:t> </a:t>
            </a:r>
            <a:r>
              <a:rPr lang="en-GB" b="1" u="sng" dirty="0" smtClean="0"/>
              <a:t>On the subject of inheritance, The </a:t>
            </a:r>
            <a:r>
              <a:rPr lang="en-GB" b="1" u="sng" dirty="0"/>
              <a:t>Messenger of Allah </a:t>
            </a:r>
            <a:r>
              <a:rPr lang="en-GB" b="1" u="sng" dirty="0" smtClean="0"/>
              <a:t>(Pbuh) was narrated to have said:</a:t>
            </a:r>
          </a:p>
          <a:p>
            <a:endParaRPr lang="en-GB" sz="800" b="1" u="sng" dirty="0" smtClean="0"/>
          </a:p>
          <a:p>
            <a:r>
              <a:rPr lang="en-GB" sz="2000" b="1" dirty="0" smtClean="0"/>
              <a:t>1.   “No bequest may be made to (standard) heir.”</a:t>
            </a:r>
          </a:p>
          <a:p>
            <a:pPr marL="342900" indent="-342900">
              <a:buAutoNum type="arabicPeriod" startAt="2"/>
            </a:pPr>
            <a:r>
              <a:rPr lang="en-GB" sz="2000" b="1" dirty="0" smtClean="0"/>
              <a:t>“Give the ordained shares to their rightful heirs, whatever left to the nearest male (to the deceased).”</a:t>
            </a:r>
          </a:p>
          <a:p>
            <a:r>
              <a:rPr lang="en-GB" sz="2000" b="1" dirty="0" smtClean="0"/>
              <a:t>3.   “Allah and His Messenger are the guardians of the one who does not have a guardian; and a maternal uncle inherits who doesn’t have any [closer] heirs.”</a:t>
            </a:r>
          </a:p>
          <a:p>
            <a:r>
              <a:rPr lang="en-GB" sz="2000" b="1" dirty="0" smtClean="0"/>
              <a:t>4.   “As </a:t>
            </a:r>
            <a:r>
              <a:rPr lang="en-GB" sz="2000" b="1" dirty="0"/>
              <a:t>soon as the baby cries (at birth), it inherits.”</a:t>
            </a:r>
          </a:p>
          <a:p>
            <a:r>
              <a:rPr lang="en-GB" sz="2000" b="1" dirty="0" smtClean="0"/>
              <a:t>5.   “A killer does not inherit (from his victim).”</a:t>
            </a:r>
          </a:p>
          <a:p>
            <a:r>
              <a:rPr lang="en-GB" sz="2000" b="1" dirty="0" smtClean="0"/>
              <a:t>6.   “Whichever man commits Zina (adultery), the child is a child of Zina, it neither inherits nor given inheritance.”</a:t>
            </a:r>
          </a:p>
          <a:p>
            <a:r>
              <a:rPr lang="en-GB" sz="2000" b="1" dirty="0" smtClean="0"/>
              <a:t>7.   “The followers of two different religions cannot inherit each others.”</a:t>
            </a:r>
          </a:p>
          <a:p>
            <a:r>
              <a:rPr lang="en-GB" sz="2000" b="1" dirty="0" smtClean="0"/>
              <a:t>8. “A Kafer (Idol-Worshipper) cannot inherit a Muslim, nor a Muslim a Kafer.”</a:t>
            </a:r>
          </a:p>
          <a:p>
            <a:r>
              <a:rPr lang="en-GB" sz="2000" b="1" dirty="0" smtClean="0"/>
              <a:t>9. “It </a:t>
            </a:r>
            <a:r>
              <a:rPr lang="en-GB" sz="2000" b="1" dirty="0"/>
              <a:t>is not permissible for any Muslim who has something to will to stay for two nights without having </a:t>
            </a:r>
            <a:r>
              <a:rPr lang="en-GB" sz="2000" u="sng" dirty="0"/>
              <a:t>his</a:t>
            </a:r>
            <a:r>
              <a:rPr lang="en-GB" sz="2000" b="1" dirty="0"/>
              <a:t> will and testament written and kept ready with him</a:t>
            </a:r>
            <a:r>
              <a:rPr lang="en-GB" sz="2000" dirty="0" smtClean="0"/>
              <a:t>.”</a:t>
            </a:r>
            <a:endParaRPr lang="en-GB" sz="2200" b="1" dirty="0" smtClean="0"/>
          </a:p>
          <a:p>
            <a:r>
              <a:rPr lang="en-GB" sz="1900" b="1" dirty="0" smtClean="0"/>
              <a:t>_______________________________________________________________________</a:t>
            </a:r>
          </a:p>
          <a:p>
            <a:endParaRPr lang="en-GB" sz="500" b="1" u="sng" dirty="0" smtClean="0">
              <a:solidFill>
                <a:srgbClr val="0070C0"/>
              </a:solidFill>
            </a:endParaRPr>
          </a:p>
          <a:p>
            <a:r>
              <a:rPr lang="en-GB" sz="1900" b="1" u="sng" dirty="0" smtClean="0"/>
              <a:t>References</a:t>
            </a:r>
          </a:p>
          <a:p>
            <a:r>
              <a:rPr lang="en-GB" sz="1900" dirty="0" smtClean="0"/>
              <a:t>1. (Several </a:t>
            </a:r>
            <a:r>
              <a:rPr lang="en-GB" sz="1900" i="1" dirty="0" smtClean="0"/>
              <a:t>Sahabah), 2. (Ibn Abbas), 3. (Umar), 4. (Abu </a:t>
            </a:r>
            <a:r>
              <a:rPr lang="en-GB" sz="1900" i="1" dirty="0"/>
              <a:t>Hurayrah</a:t>
            </a:r>
            <a:r>
              <a:rPr lang="en-GB" sz="1900" i="1" dirty="0" smtClean="0"/>
              <a:t>), 5. (Abu Hurayrah), 6. (Ibn Umar), 7.Usamah, Jaber, and Ibn Amer), 8. (Usamah), 9. (Abdallah </a:t>
            </a:r>
            <a:r>
              <a:rPr lang="en-GB" sz="1900" i="1" dirty="0"/>
              <a:t>bin Umar: Sahih </a:t>
            </a:r>
            <a:r>
              <a:rPr lang="en-GB" sz="1900" i="1" dirty="0" smtClean="0"/>
              <a:t>Al-Bukhari</a:t>
            </a:r>
            <a:r>
              <a:rPr lang="en-GB" sz="1900" dirty="0" smtClean="0"/>
              <a:t>).</a:t>
            </a:r>
            <a:endParaRPr lang="en-GB" sz="1900" dirty="0"/>
          </a:p>
        </p:txBody>
      </p:sp>
      <p:sp>
        <p:nvSpPr>
          <p:cNvPr id="6" name="TextBox 5"/>
          <p:cNvSpPr txBox="1"/>
          <p:nvPr/>
        </p:nvSpPr>
        <p:spPr>
          <a:xfrm>
            <a:off x="110555" y="116632"/>
            <a:ext cx="8928992" cy="461665"/>
          </a:xfrm>
          <a:prstGeom prst="rect">
            <a:avLst/>
          </a:prstGeom>
          <a:solidFill>
            <a:srgbClr val="FFFF00"/>
          </a:solidFill>
          <a:ln>
            <a:solidFill>
              <a:schemeClr val="tx1"/>
            </a:solidFill>
          </a:ln>
        </p:spPr>
        <p:txBody>
          <a:bodyPr wrap="square" rtlCol="0">
            <a:spAutoFit/>
          </a:bodyPr>
          <a:lstStyle/>
          <a:p>
            <a:r>
              <a:rPr lang="en-GB" sz="2400" b="1" dirty="0" smtClean="0"/>
              <a:t>5D. Wasiyah and Inheritance Verdicts and Precedence in Hadiths</a:t>
            </a:r>
            <a:endParaRPr lang="en-GB" sz="2400" b="1" dirty="0"/>
          </a:p>
        </p:txBody>
      </p:sp>
    </p:spTree>
    <p:extLst>
      <p:ext uri="{BB962C8B-B14F-4D97-AF65-F5344CB8AC3E}">
        <p14:creationId xmlns:p14="http://schemas.microsoft.com/office/powerpoint/2010/main" val="13309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3270F7-A444-4323-8500-EEB0C563AEED}" type="slidenum">
              <a:rPr lang="en-GB" smtClean="0"/>
              <a:t>24</a:t>
            </a:fld>
            <a:endParaRPr lang="en-GB" dirty="0"/>
          </a:p>
        </p:txBody>
      </p:sp>
      <p:sp>
        <p:nvSpPr>
          <p:cNvPr id="8" name="Content Placeholder 2"/>
          <p:cNvSpPr txBox="1">
            <a:spLocks/>
          </p:cNvSpPr>
          <p:nvPr/>
        </p:nvSpPr>
        <p:spPr>
          <a:xfrm>
            <a:off x="243558" y="980728"/>
            <a:ext cx="8712968"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150000"/>
              </a:lnSpc>
              <a:buFont typeface="+mj-lt"/>
              <a:buAutoNum type="arabicPeriod"/>
            </a:pPr>
            <a:r>
              <a:rPr lang="en-GB" sz="2500" b="1" dirty="0" smtClean="0">
                <a:solidFill>
                  <a:srgbClr val="00B0F0"/>
                </a:solidFill>
              </a:rPr>
              <a:t>Source, </a:t>
            </a:r>
            <a:r>
              <a:rPr lang="en-GB" sz="2500" b="1" dirty="0">
                <a:solidFill>
                  <a:srgbClr val="00B0F0"/>
                </a:solidFill>
              </a:rPr>
              <a:t>Chronology of Islamic </a:t>
            </a:r>
            <a:r>
              <a:rPr lang="en-GB" sz="2500" b="1" dirty="0" smtClean="0">
                <a:solidFill>
                  <a:srgbClr val="00B0F0"/>
                </a:solidFill>
              </a:rPr>
              <a:t>Will, </a:t>
            </a:r>
            <a:r>
              <a:rPr lang="en-GB" sz="2500" b="1" dirty="0">
                <a:solidFill>
                  <a:srgbClr val="00B0F0"/>
                </a:solidFill>
              </a:rPr>
              <a:t>and Inheritance Rules.</a:t>
            </a:r>
          </a:p>
          <a:p>
            <a:pPr marL="514350" indent="-514350">
              <a:lnSpc>
                <a:spcPct val="150000"/>
              </a:lnSpc>
              <a:buFont typeface="+mj-lt"/>
              <a:buAutoNum type="arabicPeriod"/>
            </a:pPr>
            <a:r>
              <a:rPr lang="en-GB" sz="2500" b="1" dirty="0" smtClean="0">
                <a:solidFill>
                  <a:srgbClr val="00B0F0"/>
                </a:solidFill>
              </a:rPr>
              <a:t>Witnessing </a:t>
            </a:r>
            <a:r>
              <a:rPr lang="en-GB" sz="2500" b="1" dirty="0">
                <a:solidFill>
                  <a:srgbClr val="00B0F0"/>
                </a:solidFill>
              </a:rPr>
              <a:t>a Wills </a:t>
            </a:r>
            <a:r>
              <a:rPr lang="en-GB" sz="2500" b="1" i="1" u="sng" dirty="0">
                <a:solidFill>
                  <a:srgbClr val="00B0F0"/>
                </a:solidFill>
              </a:rPr>
              <a:t>(Wasiyah</a:t>
            </a:r>
            <a:r>
              <a:rPr lang="en-GB" sz="2500" b="1" i="1" dirty="0">
                <a:solidFill>
                  <a:srgbClr val="00B0F0"/>
                </a:solidFill>
              </a:rPr>
              <a:t>)</a:t>
            </a:r>
            <a:r>
              <a:rPr lang="en-GB" sz="2500" b="1" dirty="0" smtClean="0">
                <a:solidFill>
                  <a:srgbClr val="00B0F0"/>
                </a:solidFill>
              </a:rPr>
              <a:t> and Guardianship Rules.</a:t>
            </a:r>
          </a:p>
          <a:p>
            <a:pPr marL="514350" indent="-514350">
              <a:lnSpc>
                <a:spcPct val="150000"/>
              </a:lnSpc>
              <a:buFont typeface="+mj-lt"/>
              <a:buAutoNum type="arabicPeriod"/>
            </a:pPr>
            <a:r>
              <a:rPr lang="en-GB" sz="2500" b="1" dirty="0" smtClean="0">
                <a:solidFill>
                  <a:srgbClr val="00B0F0"/>
                </a:solidFill>
              </a:rPr>
              <a:t>Islamic Inheritance (</a:t>
            </a:r>
            <a:r>
              <a:rPr lang="en-GB" sz="2500" b="1" i="1" u="sng" dirty="0" smtClean="0">
                <a:solidFill>
                  <a:srgbClr val="00B0F0"/>
                </a:solidFill>
              </a:rPr>
              <a:t>Irth</a:t>
            </a:r>
            <a:r>
              <a:rPr lang="en-GB" sz="2500" b="1" dirty="0" smtClean="0">
                <a:solidFill>
                  <a:srgbClr val="00B0F0"/>
                </a:solidFill>
              </a:rPr>
              <a:t>) Division Rules (</a:t>
            </a:r>
            <a:r>
              <a:rPr lang="en-GB" sz="2500" b="1" i="1" u="sng" dirty="0" smtClean="0">
                <a:solidFill>
                  <a:srgbClr val="00B0F0"/>
                </a:solidFill>
              </a:rPr>
              <a:t>Qisma</a:t>
            </a:r>
            <a:r>
              <a:rPr lang="en-GB" sz="2500" b="1" dirty="0" smtClean="0">
                <a:solidFill>
                  <a:srgbClr val="00B0F0"/>
                </a:solidFill>
              </a:rPr>
              <a:t>).</a:t>
            </a:r>
          </a:p>
          <a:p>
            <a:pPr marL="514350" indent="-514350">
              <a:lnSpc>
                <a:spcPct val="150000"/>
              </a:lnSpc>
              <a:buFont typeface="+mj-lt"/>
              <a:buAutoNum type="arabicPeriod"/>
            </a:pPr>
            <a:r>
              <a:rPr lang="en-GB" sz="2500" b="1" dirty="0">
                <a:solidFill>
                  <a:srgbClr val="00B0F0"/>
                </a:solidFill>
              </a:rPr>
              <a:t>Witness Oath, Contesting Wills and Inheritance Shares.</a:t>
            </a:r>
          </a:p>
          <a:p>
            <a:pPr marL="514350" indent="-514350">
              <a:lnSpc>
                <a:spcPct val="150000"/>
              </a:lnSpc>
              <a:buFont typeface="+mj-lt"/>
              <a:buAutoNum type="arabicPeriod"/>
            </a:pPr>
            <a:r>
              <a:rPr lang="en-GB" sz="2500" b="1" dirty="0" smtClean="0">
                <a:solidFill>
                  <a:srgbClr val="00B0F0"/>
                </a:solidFill>
              </a:rPr>
              <a:t>Reasons for Revelation of </a:t>
            </a:r>
            <a:r>
              <a:rPr lang="en-GB" sz="2500" b="1" dirty="0">
                <a:solidFill>
                  <a:srgbClr val="00B0F0"/>
                </a:solidFill>
              </a:rPr>
              <a:t>Inheritance </a:t>
            </a:r>
            <a:r>
              <a:rPr lang="en-GB" sz="2500" b="1" dirty="0" smtClean="0">
                <a:solidFill>
                  <a:srgbClr val="00B0F0"/>
                </a:solidFill>
              </a:rPr>
              <a:t>Ayahs &amp;</a:t>
            </a:r>
            <a:r>
              <a:rPr lang="en-GB" sz="2500" b="1" i="1" u="sng" dirty="0" smtClean="0">
                <a:solidFill>
                  <a:srgbClr val="00B0F0"/>
                </a:solidFill>
              </a:rPr>
              <a:t> </a:t>
            </a:r>
            <a:r>
              <a:rPr lang="en-GB" sz="2500" b="1" i="1" u="sng" dirty="0">
                <a:solidFill>
                  <a:srgbClr val="00B0F0"/>
                </a:solidFill>
              </a:rPr>
              <a:t>Pbuh</a:t>
            </a:r>
            <a:r>
              <a:rPr lang="en-GB" sz="2500" b="1" i="1" dirty="0">
                <a:solidFill>
                  <a:srgbClr val="00B0F0"/>
                </a:solidFill>
              </a:rPr>
              <a:t> </a:t>
            </a:r>
            <a:r>
              <a:rPr lang="en-GB" sz="2500" b="1" dirty="0" smtClean="0">
                <a:solidFill>
                  <a:srgbClr val="00B0F0"/>
                </a:solidFill>
              </a:rPr>
              <a:t>Verdicts</a:t>
            </a:r>
          </a:p>
          <a:p>
            <a:pPr marL="514350" indent="-514350">
              <a:lnSpc>
                <a:spcPct val="150000"/>
              </a:lnSpc>
              <a:buFont typeface="+mj-lt"/>
              <a:buAutoNum type="arabicPeriod"/>
            </a:pPr>
            <a:r>
              <a:rPr lang="en-GB" sz="2500" b="1" dirty="0" smtClean="0"/>
              <a:t>Islamic Inheritance Software: </a:t>
            </a:r>
            <a:r>
              <a:rPr lang="en-GB" sz="2500" dirty="0" smtClean="0"/>
              <a:t>Test Cases &amp; Cases, 1, 2, 3 &amp; 4.</a:t>
            </a:r>
          </a:p>
          <a:p>
            <a:pPr marL="514350" indent="-514350">
              <a:lnSpc>
                <a:spcPct val="150000"/>
              </a:lnSpc>
              <a:buFont typeface="+mj-lt"/>
              <a:buAutoNum type="arabicPeriod"/>
            </a:pPr>
            <a:r>
              <a:rPr lang="en-GB" sz="2500" b="1" dirty="0" smtClean="0">
                <a:solidFill>
                  <a:srgbClr val="00B0F0"/>
                </a:solidFill>
              </a:rPr>
              <a:t>Summary: </a:t>
            </a:r>
            <a:r>
              <a:rPr lang="en-GB" sz="2500" dirty="0" smtClean="0">
                <a:solidFill>
                  <a:srgbClr val="00B0F0"/>
                </a:solidFill>
              </a:rPr>
              <a:t>A. Typical</a:t>
            </a:r>
            <a:r>
              <a:rPr lang="en-GB" sz="2500" i="1" dirty="0">
                <a:solidFill>
                  <a:srgbClr val="00B0F0"/>
                </a:solidFill>
              </a:rPr>
              <a:t> “</a:t>
            </a:r>
            <a:r>
              <a:rPr lang="en-GB" sz="2500" i="1" u="sng" dirty="0">
                <a:solidFill>
                  <a:srgbClr val="00B0F0"/>
                </a:solidFill>
              </a:rPr>
              <a:t>Irth</a:t>
            </a:r>
            <a:r>
              <a:rPr lang="en-GB" sz="2500" i="1" dirty="0">
                <a:solidFill>
                  <a:srgbClr val="00B0F0"/>
                </a:solidFill>
              </a:rPr>
              <a:t>” </a:t>
            </a:r>
            <a:r>
              <a:rPr lang="en-GB" sz="2500" dirty="0" smtClean="0">
                <a:solidFill>
                  <a:srgbClr val="00B0F0"/>
                </a:solidFill>
              </a:rPr>
              <a:t>Cases    B. Special “</a:t>
            </a:r>
            <a:r>
              <a:rPr lang="en-GB" sz="2500" i="1" u="sng" dirty="0" smtClean="0">
                <a:solidFill>
                  <a:srgbClr val="00B0F0"/>
                </a:solidFill>
              </a:rPr>
              <a:t>Kalala</a:t>
            </a:r>
            <a:r>
              <a:rPr lang="en-GB" sz="2500" dirty="0" smtClean="0">
                <a:solidFill>
                  <a:srgbClr val="00B0F0"/>
                </a:solidFill>
              </a:rPr>
              <a:t>” Cases.</a:t>
            </a:r>
          </a:p>
          <a:p>
            <a:pPr marL="514350" indent="-514350">
              <a:lnSpc>
                <a:spcPct val="150000"/>
              </a:lnSpc>
              <a:buFont typeface="+mj-lt"/>
              <a:buAutoNum type="arabicPeriod"/>
            </a:pPr>
            <a:r>
              <a:rPr lang="en-GB" sz="2500" b="1" dirty="0">
                <a:solidFill>
                  <a:srgbClr val="00B0F0"/>
                </a:solidFill>
              </a:rPr>
              <a:t>Conclusions: </a:t>
            </a:r>
            <a:r>
              <a:rPr lang="en-GB" sz="2500" dirty="0">
                <a:solidFill>
                  <a:srgbClr val="00B0F0"/>
                </a:solidFill>
              </a:rPr>
              <a:t>A. Chronology, B. Status of Will </a:t>
            </a:r>
            <a:r>
              <a:rPr lang="en-GB" sz="2500" dirty="0" smtClean="0">
                <a:solidFill>
                  <a:srgbClr val="00B0F0"/>
                </a:solidFill>
              </a:rPr>
              <a:t>in </a:t>
            </a:r>
            <a:r>
              <a:rPr lang="en-GB" sz="2500" dirty="0">
                <a:solidFill>
                  <a:srgbClr val="00B0F0"/>
                </a:solidFill>
              </a:rPr>
              <a:t>Quran</a:t>
            </a:r>
            <a:r>
              <a:rPr lang="en-GB" sz="2500" i="1" dirty="0">
                <a:solidFill>
                  <a:srgbClr val="00B0F0"/>
                </a:solidFill>
              </a:rPr>
              <a:t>,</a:t>
            </a:r>
            <a:r>
              <a:rPr lang="en-GB" sz="2500" dirty="0">
                <a:solidFill>
                  <a:srgbClr val="00B0F0"/>
                </a:solidFill>
              </a:rPr>
              <a:t> C. Frequent Questions and </a:t>
            </a:r>
            <a:r>
              <a:rPr lang="en-GB" sz="2500" dirty="0" smtClean="0">
                <a:solidFill>
                  <a:srgbClr val="00B0F0"/>
                </a:solidFill>
              </a:rPr>
              <a:t>Answers, D</a:t>
            </a:r>
            <a:r>
              <a:rPr lang="en-GB" sz="2500" dirty="0">
                <a:solidFill>
                  <a:srgbClr val="00B0F0"/>
                </a:solidFill>
              </a:rPr>
              <a:t>. Mathematics.</a:t>
            </a:r>
          </a:p>
          <a:p>
            <a:pPr marL="514350" indent="-514350">
              <a:lnSpc>
                <a:spcPct val="150000"/>
              </a:lnSpc>
              <a:buFont typeface="+mj-lt"/>
              <a:buAutoNum type="arabicPeriod"/>
            </a:pPr>
            <a:r>
              <a:rPr lang="en-GB" sz="2500" dirty="0" smtClean="0">
                <a:solidFill>
                  <a:srgbClr val="00B0F0"/>
                </a:solidFill>
              </a:rPr>
              <a:t>.</a:t>
            </a:r>
            <a:endParaRPr lang="en-GB" sz="2500" dirty="0">
              <a:solidFill>
                <a:srgbClr val="00B0F0"/>
              </a:solidFill>
            </a:endParaRPr>
          </a:p>
          <a:p>
            <a:pPr marL="0" indent="0">
              <a:lnSpc>
                <a:spcPct val="150000"/>
              </a:lnSpc>
              <a:buNone/>
            </a:pPr>
            <a:r>
              <a:rPr lang="en-GB" sz="2500" dirty="0" smtClean="0">
                <a:solidFill>
                  <a:srgbClr val="00B0F0"/>
                </a:solidFill>
              </a:rPr>
              <a:t>.</a:t>
            </a:r>
          </a:p>
          <a:p>
            <a:pPr marL="0" indent="0">
              <a:lnSpc>
                <a:spcPct val="150000"/>
              </a:lnSpc>
              <a:buFont typeface="Arial" panose="020B0604020202020204" pitchFamily="34" charset="0"/>
              <a:buNone/>
            </a:pPr>
            <a:r>
              <a:rPr lang="en-GB" sz="2500" b="1" dirty="0" smtClean="0"/>
              <a:t> </a:t>
            </a:r>
          </a:p>
          <a:p>
            <a:pPr marL="514350" indent="-514350">
              <a:lnSpc>
                <a:spcPct val="150000"/>
              </a:lnSpc>
              <a:buFont typeface="+mj-lt"/>
              <a:buAutoNum type="arabicPeriod"/>
            </a:pPr>
            <a:endParaRPr lang="en-GB" sz="2400" b="1" dirty="0"/>
          </a:p>
        </p:txBody>
      </p:sp>
      <p:sp>
        <p:nvSpPr>
          <p:cNvPr id="7" name="Title 5"/>
          <p:cNvSpPr txBox="1">
            <a:spLocks/>
          </p:cNvSpPr>
          <p:nvPr/>
        </p:nvSpPr>
        <p:spPr>
          <a:xfrm>
            <a:off x="243558" y="226265"/>
            <a:ext cx="8640960" cy="466431"/>
          </a:xfrm>
          <a:prstGeom prst="rect">
            <a:avLst/>
          </a:prstGeom>
          <a:solidFill>
            <a:schemeClr val="tx2">
              <a:lumMod val="20000"/>
              <a:lumOff val="80000"/>
            </a:schemeClr>
          </a:solidFill>
          <a:ln w="38100">
            <a:solidFill>
              <a:srgbClr val="00206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Introduction to Islamic 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br>
              <a:rPr lang="en-GB" sz="1800" b="1" dirty="0" smtClean="0">
                <a:solidFill>
                  <a:srgbClr val="002060"/>
                </a:solidFill>
                <a:latin typeface="Andalus" panose="02020603050405020304" pitchFamily="18" charset="-78"/>
                <a:cs typeface="Andalus" panose="02020603050405020304" pitchFamily="18" charset="-78"/>
              </a:rPr>
            </a:br>
            <a:endParaRPr lang="en-GB" sz="1800" dirty="0"/>
          </a:p>
        </p:txBody>
      </p:sp>
      <p:sp>
        <p:nvSpPr>
          <p:cNvPr id="5"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22551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xEl>
                                              <p:pRg st="6" end="6"/>
                                            </p:txEl>
                                          </p:spTgt>
                                        </p:tgtEl>
                                      </p:cBhvr>
                                    </p:animEffect>
                                    <p:set>
                                      <p:cBhvr>
                                        <p:cTn id="7" dur="1" fill="hold">
                                          <p:stCondLst>
                                            <p:cond delay="499"/>
                                          </p:stCondLst>
                                        </p:cTn>
                                        <p:tgtEl>
                                          <p:spTgt spid="8">
                                            <p:txEl>
                                              <p:pRg st="6" end="6"/>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xEl>
                                              <p:pRg st="9" end="9"/>
                                            </p:txEl>
                                          </p:spTgt>
                                        </p:tgtEl>
                                      </p:cBhvr>
                                    </p:animEffect>
                                    <p:set>
                                      <p:cBhvr>
                                        <p:cTn id="10" dur="1" fill="hold">
                                          <p:stCondLst>
                                            <p:cond delay="499"/>
                                          </p:stCondLst>
                                        </p:cTn>
                                        <p:tgtEl>
                                          <p:spTgt spid="8">
                                            <p:txEl>
                                              <p:pRg st="9" end="9"/>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xEl>
                                              <p:pRg st="7" end="7"/>
                                            </p:txEl>
                                          </p:spTgt>
                                        </p:tgtEl>
                                      </p:cBhvr>
                                    </p:animEffect>
                                    <p:set>
                                      <p:cBhvr>
                                        <p:cTn id="13" dur="1" fill="hold">
                                          <p:stCondLst>
                                            <p:cond delay="499"/>
                                          </p:stCondLst>
                                        </p:cTn>
                                        <p:tgtEl>
                                          <p:spTgt spid="8">
                                            <p:txEl>
                                              <p:pRg st="7" end="7"/>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xEl>
                                              <p:pRg st="8" end="8"/>
                                            </p:txEl>
                                          </p:spTgt>
                                        </p:tgtEl>
                                      </p:cBhvr>
                                    </p:animEffect>
                                    <p:set>
                                      <p:cBhvr>
                                        <p:cTn id="16" dur="1" fill="hold">
                                          <p:stCondLst>
                                            <p:cond delay="499"/>
                                          </p:stCondLst>
                                        </p:cTn>
                                        <p:tgtEl>
                                          <p:spTgt spid="8">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25</a:t>
            </a:fld>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163493"/>
            <a:ext cx="9144002" cy="6573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8469" y="5990026"/>
            <a:ext cx="2423236" cy="369332"/>
          </a:xfrm>
          <a:prstGeom prst="rect">
            <a:avLst/>
          </a:prstGeom>
          <a:solidFill>
            <a:srgbClr val="FFFF00"/>
          </a:solidFill>
          <a:ln>
            <a:solidFill>
              <a:schemeClr val="tx1"/>
            </a:solidFill>
          </a:ln>
        </p:spPr>
        <p:txBody>
          <a:bodyPr wrap="square" rtlCol="0">
            <a:spAutoFit/>
          </a:bodyPr>
          <a:lstStyle/>
          <a:p>
            <a:pPr algn="ctr"/>
            <a:r>
              <a:rPr lang="en-GB" dirty="0" smtClean="0">
                <a:latin typeface="Arial Black" panose="020B0A04020102020204" pitchFamily="34" charset="0"/>
              </a:rPr>
              <a:t>15 Candidates </a:t>
            </a:r>
            <a:endParaRPr lang="en-GB" dirty="0">
              <a:latin typeface="Arial Black" panose="020B0A04020102020204" pitchFamily="34" charset="0"/>
            </a:endParaRPr>
          </a:p>
        </p:txBody>
      </p:sp>
      <p:sp>
        <p:nvSpPr>
          <p:cNvPr id="4" name="TextBox 3"/>
          <p:cNvSpPr txBox="1"/>
          <p:nvPr/>
        </p:nvSpPr>
        <p:spPr>
          <a:xfrm>
            <a:off x="5747250" y="6351355"/>
            <a:ext cx="3112303" cy="369332"/>
          </a:xfrm>
          <a:prstGeom prst="rect">
            <a:avLst/>
          </a:prstGeom>
          <a:noFill/>
        </p:spPr>
        <p:txBody>
          <a:bodyPr wrap="square" rtlCol="0">
            <a:spAutoFit/>
          </a:bodyPr>
          <a:lstStyle/>
          <a:p>
            <a:r>
              <a:rPr lang="en-GB" dirty="0" smtClean="0"/>
              <a:t>(Modified after Al Jibaly, 1999)</a:t>
            </a:r>
            <a:endParaRPr lang="en-GB" dirty="0"/>
          </a:p>
        </p:txBody>
      </p:sp>
      <p:sp>
        <p:nvSpPr>
          <p:cNvPr id="6" name="Rounded Rectangle 5"/>
          <p:cNvSpPr/>
          <p:nvPr/>
        </p:nvSpPr>
        <p:spPr>
          <a:xfrm>
            <a:off x="3203848" y="3284984"/>
            <a:ext cx="1152128" cy="720080"/>
          </a:xfrm>
          <a:prstGeom prst="roundRect">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a:off x="4499992" y="2250930"/>
            <a:ext cx="1475667" cy="847344"/>
            <a:chOff x="4499992" y="2250930"/>
            <a:chExt cx="1475667" cy="847344"/>
          </a:xfrm>
        </p:grpSpPr>
        <p:sp>
          <p:nvSpPr>
            <p:cNvPr id="14" name="Rectangle 13"/>
            <p:cNvSpPr/>
            <p:nvPr/>
          </p:nvSpPr>
          <p:spPr>
            <a:xfrm>
              <a:off x="4499992" y="2375628"/>
              <a:ext cx="1080120" cy="6933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2"/>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79082"/>
            <a:stretch/>
          </p:blipFill>
          <p:spPr bwMode="auto">
            <a:xfrm>
              <a:off x="5609935" y="2250930"/>
              <a:ext cx="365724" cy="84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4530891" y="1296859"/>
            <a:ext cx="1396379" cy="834171"/>
            <a:chOff x="4530891" y="1296859"/>
            <a:chExt cx="1396379" cy="834171"/>
          </a:xfrm>
        </p:grpSpPr>
        <p:sp>
          <p:nvSpPr>
            <p:cNvPr id="15" name="Rectangle 14"/>
            <p:cNvSpPr/>
            <p:nvPr/>
          </p:nvSpPr>
          <p:spPr>
            <a:xfrm>
              <a:off x="4530891" y="1556792"/>
              <a:ext cx="977213" cy="50405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79082"/>
            <a:stretch/>
          </p:blipFill>
          <p:spPr bwMode="auto">
            <a:xfrm>
              <a:off x="5567231" y="1296859"/>
              <a:ext cx="360039" cy="83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3275856" y="4293096"/>
            <a:ext cx="1008112" cy="504056"/>
            <a:chOff x="3275856" y="4293096"/>
            <a:chExt cx="1008112" cy="504056"/>
          </a:xfrm>
        </p:grpSpPr>
        <p:sp>
          <p:nvSpPr>
            <p:cNvPr id="12" name="Rectangle 11"/>
            <p:cNvSpPr/>
            <p:nvPr/>
          </p:nvSpPr>
          <p:spPr>
            <a:xfrm>
              <a:off x="3275856" y="4293096"/>
              <a:ext cx="1008112" cy="50405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Picture 34"/>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83105" t="17889" b="7690"/>
            <a:stretch/>
          </p:blipFill>
          <p:spPr bwMode="auto">
            <a:xfrm>
              <a:off x="3353974" y="4365104"/>
              <a:ext cx="182293" cy="38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3201762" y="5091666"/>
            <a:ext cx="972108" cy="504056"/>
            <a:chOff x="3167844" y="5091667"/>
            <a:chExt cx="1044116" cy="504056"/>
          </a:xfrm>
        </p:grpSpPr>
        <p:sp>
          <p:nvSpPr>
            <p:cNvPr id="16" name="Rectangle 15"/>
            <p:cNvSpPr/>
            <p:nvPr/>
          </p:nvSpPr>
          <p:spPr>
            <a:xfrm>
              <a:off x="3428256" y="5091667"/>
              <a:ext cx="783704" cy="50405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83105" t="17889" b="7690"/>
            <a:stretch/>
          </p:blipFill>
          <p:spPr bwMode="auto">
            <a:xfrm>
              <a:off x="3167844" y="5113114"/>
              <a:ext cx="216024" cy="46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63298" y="4023883"/>
            <a:ext cx="1544406" cy="860129"/>
            <a:chOff x="363298" y="4023883"/>
            <a:chExt cx="1544406" cy="860129"/>
          </a:xfrm>
        </p:grpSpPr>
        <p:sp>
          <p:nvSpPr>
            <p:cNvPr id="13" name="Rectangle 12"/>
            <p:cNvSpPr/>
            <p:nvPr/>
          </p:nvSpPr>
          <p:spPr>
            <a:xfrm>
              <a:off x="794144" y="4485185"/>
              <a:ext cx="1113560" cy="3600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78018"/>
            <a:stretch/>
          </p:blipFill>
          <p:spPr bwMode="auto">
            <a:xfrm>
              <a:off x="363298" y="4023883"/>
              <a:ext cx="390137" cy="86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79082"/>
          <a:stretch/>
        </p:blipFill>
        <p:spPr bwMode="auto">
          <a:xfrm>
            <a:off x="4483693" y="3350153"/>
            <a:ext cx="307361" cy="58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Left Arrow 16"/>
          <p:cNvSpPr/>
          <p:nvPr/>
        </p:nvSpPr>
        <p:spPr>
          <a:xfrm>
            <a:off x="2417843" y="5650403"/>
            <a:ext cx="288032" cy="138500"/>
          </a:xfrm>
          <a:prstGeom prst="lef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278469" y="5343695"/>
            <a:ext cx="2427406" cy="1015663"/>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GB" sz="1400" dirty="0" smtClean="0">
              <a:latin typeface="Arial Black" panose="020B0A04020102020204" pitchFamily="34" charset="0"/>
            </a:endParaRPr>
          </a:p>
          <a:p>
            <a:pPr algn="ctr"/>
            <a:endParaRPr lang="en-GB" sz="1000" dirty="0" smtClean="0">
              <a:latin typeface="Arial Black" panose="020B0A04020102020204" pitchFamily="34" charset="0"/>
            </a:endParaRPr>
          </a:p>
          <a:p>
            <a:pPr algn="ctr"/>
            <a:r>
              <a:rPr lang="en-GB" dirty="0" smtClean="0">
                <a:latin typeface="Arial Black" panose="020B0A04020102020204" pitchFamily="34" charset="0"/>
              </a:rPr>
              <a:t>14 Candidates</a:t>
            </a:r>
          </a:p>
          <a:p>
            <a:pPr algn="ctr"/>
            <a:r>
              <a:rPr lang="en-GB" dirty="0" smtClean="0">
                <a:latin typeface="Arial Black" panose="020B0A04020102020204" pitchFamily="34" charset="0"/>
              </a:rPr>
              <a:t> </a:t>
            </a:r>
            <a:endParaRPr lang="en-GB" dirty="0">
              <a:latin typeface="Arial Black" panose="020B0A04020102020204" pitchFamily="34" charset="0"/>
            </a:endParaRPr>
          </a:p>
        </p:txBody>
      </p:sp>
      <p:sp>
        <p:nvSpPr>
          <p:cNvPr id="18" name="Rectangle 17"/>
          <p:cNvSpPr/>
          <p:nvPr/>
        </p:nvSpPr>
        <p:spPr>
          <a:xfrm>
            <a:off x="3201762" y="4149080"/>
            <a:ext cx="1154214" cy="1570573"/>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214417" y="260648"/>
            <a:ext cx="757183" cy="369332"/>
          </a:xfrm>
          <a:prstGeom prst="rect">
            <a:avLst/>
          </a:prstGeom>
          <a:solidFill>
            <a:srgbClr val="FFFF00"/>
          </a:solidFill>
          <a:ln>
            <a:solidFill>
              <a:schemeClr val="tx1"/>
            </a:solidFill>
          </a:ln>
        </p:spPr>
        <p:txBody>
          <a:bodyPr wrap="square" rtlCol="0">
            <a:spAutoFit/>
          </a:bodyPr>
          <a:lstStyle/>
          <a:p>
            <a:r>
              <a:rPr lang="en-GB" b="1" dirty="0" smtClean="0">
                <a:latin typeface="Arial Black" panose="020B0A04020102020204" pitchFamily="34" charset="0"/>
                <a:cs typeface="Aharoni" panose="02010803020104030203" pitchFamily="2" charset="-79"/>
              </a:rPr>
              <a:t>6A.</a:t>
            </a:r>
            <a:endParaRPr lang="en-GB" b="1" dirty="0">
              <a:latin typeface="Arial Black" panose="020B0A04020102020204" pitchFamily="34" charset="0"/>
              <a:cs typeface="Aharoni" panose="02010803020104030203" pitchFamily="2" charset="-79"/>
            </a:endParaRPr>
          </a:p>
        </p:txBody>
      </p:sp>
      <p:sp>
        <p:nvSpPr>
          <p:cNvPr id="19" name="TextBox 18"/>
          <p:cNvSpPr txBox="1"/>
          <p:nvPr/>
        </p:nvSpPr>
        <p:spPr>
          <a:xfrm>
            <a:off x="5744479" y="5719653"/>
            <a:ext cx="2700797" cy="646331"/>
          </a:xfrm>
          <a:prstGeom prst="rect">
            <a:avLst/>
          </a:prstGeom>
          <a:noFill/>
          <a:ln w="9525">
            <a:solidFill>
              <a:schemeClr val="tx1"/>
            </a:solidFill>
            <a:prstDash val="sysDot"/>
          </a:ln>
        </p:spPr>
        <p:txBody>
          <a:bodyPr wrap="square" rtlCol="0">
            <a:spAutoFit/>
          </a:bodyPr>
          <a:lstStyle/>
          <a:p>
            <a:r>
              <a:rPr lang="en-GB" dirty="0" smtClean="0">
                <a:effectLst>
                  <a:outerShdw blurRad="38100" dist="38100" dir="2700000" algn="tl">
                    <a:srgbClr val="000000">
                      <a:alpha val="43137"/>
                    </a:srgbClr>
                  </a:outerShdw>
                </a:effectLst>
              </a:rPr>
              <a:t>Offspring </a:t>
            </a:r>
            <a:r>
              <a:rPr lang="en-GB" dirty="0">
                <a:effectLst>
                  <a:outerShdw blurRad="38100" dist="38100" dir="2700000" algn="tl">
                    <a:srgbClr val="000000">
                      <a:alpha val="43137"/>
                    </a:srgbClr>
                  </a:outerShdw>
                </a:effectLst>
              </a:rPr>
              <a:t>edicts </a:t>
            </a:r>
            <a:r>
              <a:rPr lang="en-GB" dirty="0" smtClean="0">
                <a:effectLst>
                  <a:outerShdw blurRad="38100" dist="38100" dir="2700000" algn="tl">
                    <a:srgbClr val="000000">
                      <a:alpha val="43137"/>
                    </a:srgbClr>
                  </a:outerShdw>
                </a:effectLst>
              </a:rPr>
              <a:t>Husband &amp; Parents shares</a:t>
            </a:r>
            <a:endParaRPr lang="en-GB"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385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26"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80">
                                          <p:stCondLst>
                                            <p:cond delay="0"/>
                                          </p:stCondLst>
                                        </p:cTn>
                                        <p:tgtEl>
                                          <p:spTgt spid="23"/>
                                        </p:tgtEl>
                                      </p:cBhvr>
                                    </p:animEffect>
                                    <p:anim calcmode="lin" valueType="num">
                                      <p:cBhvr>
                                        <p:cTn id="5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0" dur="26">
                                          <p:stCondLst>
                                            <p:cond delay="650"/>
                                          </p:stCondLst>
                                        </p:cTn>
                                        <p:tgtEl>
                                          <p:spTgt spid="23"/>
                                        </p:tgtEl>
                                      </p:cBhvr>
                                      <p:to x="100000" y="60000"/>
                                    </p:animScale>
                                    <p:animScale>
                                      <p:cBhvr>
                                        <p:cTn id="61" dur="166" decel="50000">
                                          <p:stCondLst>
                                            <p:cond delay="676"/>
                                          </p:stCondLst>
                                        </p:cTn>
                                        <p:tgtEl>
                                          <p:spTgt spid="23"/>
                                        </p:tgtEl>
                                      </p:cBhvr>
                                      <p:to x="100000" y="100000"/>
                                    </p:animScale>
                                    <p:animScale>
                                      <p:cBhvr>
                                        <p:cTn id="62" dur="26">
                                          <p:stCondLst>
                                            <p:cond delay="1312"/>
                                          </p:stCondLst>
                                        </p:cTn>
                                        <p:tgtEl>
                                          <p:spTgt spid="23"/>
                                        </p:tgtEl>
                                      </p:cBhvr>
                                      <p:to x="100000" y="80000"/>
                                    </p:animScale>
                                    <p:animScale>
                                      <p:cBhvr>
                                        <p:cTn id="63" dur="166" decel="50000">
                                          <p:stCondLst>
                                            <p:cond delay="1338"/>
                                          </p:stCondLst>
                                        </p:cTn>
                                        <p:tgtEl>
                                          <p:spTgt spid="23"/>
                                        </p:tgtEl>
                                      </p:cBhvr>
                                      <p:to x="100000" y="100000"/>
                                    </p:animScale>
                                    <p:animScale>
                                      <p:cBhvr>
                                        <p:cTn id="64" dur="26">
                                          <p:stCondLst>
                                            <p:cond delay="1642"/>
                                          </p:stCondLst>
                                        </p:cTn>
                                        <p:tgtEl>
                                          <p:spTgt spid="23"/>
                                        </p:tgtEl>
                                      </p:cBhvr>
                                      <p:to x="100000" y="90000"/>
                                    </p:animScale>
                                    <p:animScale>
                                      <p:cBhvr>
                                        <p:cTn id="65" dur="166" decel="50000">
                                          <p:stCondLst>
                                            <p:cond delay="1668"/>
                                          </p:stCondLst>
                                        </p:cTn>
                                        <p:tgtEl>
                                          <p:spTgt spid="23"/>
                                        </p:tgtEl>
                                      </p:cBhvr>
                                      <p:to x="100000" y="100000"/>
                                    </p:animScale>
                                    <p:animScale>
                                      <p:cBhvr>
                                        <p:cTn id="66" dur="26">
                                          <p:stCondLst>
                                            <p:cond delay="1808"/>
                                          </p:stCondLst>
                                        </p:cTn>
                                        <p:tgtEl>
                                          <p:spTgt spid="23"/>
                                        </p:tgtEl>
                                      </p:cBhvr>
                                      <p:to x="100000" y="95000"/>
                                    </p:animScale>
                                    <p:animScale>
                                      <p:cBhvr>
                                        <p:cTn id="67"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26</a:t>
            </a:fld>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5286"/>
            <a:ext cx="8640960" cy="64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80112" y="5301208"/>
            <a:ext cx="2376264" cy="369332"/>
          </a:xfrm>
          <a:prstGeom prst="rect">
            <a:avLst/>
          </a:prstGeom>
          <a:solidFill>
            <a:srgbClr val="FFFF00"/>
          </a:solidFill>
          <a:ln>
            <a:solidFill>
              <a:schemeClr val="tx1"/>
            </a:solidFill>
          </a:ln>
        </p:spPr>
        <p:txBody>
          <a:bodyPr wrap="square" rtlCol="0">
            <a:spAutoFit/>
          </a:bodyPr>
          <a:lstStyle/>
          <a:p>
            <a:pPr algn="ctr"/>
            <a:r>
              <a:rPr lang="en-GB" dirty="0" smtClean="0">
                <a:latin typeface="Arial Black" panose="020B0A04020102020204" pitchFamily="34" charset="0"/>
              </a:rPr>
              <a:t>11 Candidates</a:t>
            </a:r>
            <a:endParaRPr lang="en-GB" dirty="0">
              <a:latin typeface="Arial Black" panose="020B0A04020102020204" pitchFamily="34" charset="0"/>
            </a:endParaRPr>
          </a:p>
        </p:txBody>
      </p:sp>
      <p:sp>
        <p:nvSpPr>
          <p:cNvPr id="3" name="5-Point Star 2"/>
          <p:cNvSpPr/>
          <p:nvPr/>
        </p:nvSpPr>
        <p:spPr>
          <a:xfrm>
            <a:off x="323528" y="5639743"/>
            <a:ext cx="504056" cy="391398"/>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724128" y="6351355"/>
            <a:ext cx="3135425" cy="369332"/>
          </a:xfrm>
          <a:prstGeom prst="rect">
            <a:avLst/>
          </a:prstGeom>
          <a:noFill/>
        </p:spPr>
        <p:txBody>
          <a:bodyPr wrap="square" rtlCol="0">
            <a:spAutoFit/>
          </a:bodyPr>
          <a:lstStyle/>
          <a:p>
            <a:r>
              <a:rPr lang="en-GB" dirty="0" smtClean="0"/>
              <a:t>(Modified after Al Jibaly, 1999)</a:t>
            </a:r>
            <a:endParaRPr lang="en-GB" dirty="0"/>
          </a:p>
        </p:txBody>
      </p:sp>
      <p:sp>
        <p:nvSpPr>
          <p:cNvPr id="14" name="Rounded Rectangle 13"/>
          <p:cNvSpPr/>
          <p:nvPr/>
        </p:nvSpPr>
        <p:spPr>
          <a:xfrm>
            <a:off x="2835593" y="2780929"/>
            <a:ext cx="1016327" cy="504056"/>
          </a:xfrm>
          <a:prstGeom prst="roundRect">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p:nvGrpSpPr>
        <p:grpSpPr>
          <a:xfrm>
            <a:off x="2123728" y="1997048"/>
            <a:ext cx="1179205" cy="559647"/>
            <a:chOff x="2123728" y="1997048"/>
            <a:chExt cx="1179205" cy="559647"/>
          </a:xfrm>
        </p:grpSpPr>
        <p:sp>
          <p:nvSpPr>
            <p:cNvPr id="18" name="Rectangle 17"/>
            <p:cNvSpPr/>
            <p:nvPr/>
          </p:nvSpPr>
          <p:spPr>
            <a:xfrm>
              <a:off x="2123728" y="2060848"/>
              <a:ext cx="864096" cy="43204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2"/>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057" r="51325"/>
            <a:stretch/>
          </p:blipFill>
          <p:spPr bwMode="auto">
            <a:xfrm>
              <a:off x="3053289" y="1997048"/>
              <a:ext cx="249644" cy="559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6300192" y="3639032"/>
            <a:ext cx="1379506" cy="899613"/>
            <a:chOff x="6300192" y="3639032"/>
            <a:chExt cx="1379506" cy="899613"/>
          </a:xfrm>
        </p:grpSpPr>
        <p:sp>
          <p:nvSpPr>
            <p:cNvPr id="23" name="Rectangle 22"/>
            <p:cNvSpPr/>
            <p:nvPr/>
          </p:nvSpPr>
          <p:spPr>
            <a:xfrm>
              <a:off x="6300192" y="4088839"/>
              <a:ext cx="864096" cy="3600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7057" r="51325"/>
            <a:stretch/>
          </p:blipFill>
          <p:spPr bwMode="auto">
            <a:xfrm>
              <a:off x="7278404" y="3639032"/>
              <a:ext cx="401294" cy="89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1979712" y="1216403"/>
            <a:ext cx="1584176" cy="697962"/>
            <a:chOff x="1979712" y="1216403"/>
            <a:chExt cx="1584176" cy="697962"/>
          </a:xfrm>
        </p:grpSpPr>
        <p:sp>
          <p:nvSpPr>
            <p:cNvPr id="19" name="Rectangle 18"/>
            <p:cNvSpPr/>
            <p:nvPr/>
          </p:nvSpPr>
          <p:spPr>
            <a:xfrm>
              <a:off x="1979712" y="1412776"/>
              <a:ext cx="1152128" cy="43204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5000" r="50000"/>
            <a:stretch/>
          </p:blipFill>
          <p:spPr bwMode="auto">
            <a:xfrm>
              <a:off x="3203848" y="1216403"/>
              <a:ext cx="360040" cy="69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1094673" y="3440241"/>
            <a:ext cx="1245079" cy="496395"/>
            <a:chOff x="1094673" y="3440241"/>
            <a:chExt cx="1245079" cy="496395"/>
          </a:xfrm>
        </p:grpSpPr>
        <p:sp>
          <p:nvSpPr>
            <p:cNvPr id="20" name="Rectangle 19"/>
            <p:cNvSpPr/>
            <p:nvPr/>
          </p:nvSpPr>
          <p:spPr>
            <a:xfrm>
              <a:off x="1391072" y="3501008"/>
              <a:ext cx="948680" cy="43204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9" name="Picture 2"/>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057" r="51325"/>
            <a:stretch/>
          </p:blipFill>
          <p:spPr bwMode="auto">
            <a:xfrm>
              <a:off x="1094673" y="3440241"/>
              <a:ext cx="221429" cy="49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107627" y="4149080"/>
            <a:ext cx="1096221" cy="432048"/>
            <a:chOff x="2107627" y="4149080"/>
            <a:chExt cx="1096221" cy="432048"/>
          </a:xfrm>
        </p:grpSpPr>
        <p:sp>
          <p:nvSpPr>
            <p:cNvPr id="21" name="Rectangle 20"/>
            <p:cNvSpPr/>
            <p:nvPr/>
          </p:nvSpPr>
          <p:spPr>
            <a:xfrm>
              <a:off x="2411760" y="4149080"/>
              <a:ext cx="792088" cy="43204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2"/>
            <p:cNvPicPr>
              <a:picLocks noChangeAspect="1" noChangeArrowheads="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27057" r="51325"/>
            <a:stretch/>
          </p:blipFill>
          <p:spPr bwMode="auto">
            <a:xfrm>
              <a:off x="2107627" y="4204512"/>
              <a:ext cx="167999" cy="37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Left Arrow 27"/>
          <p:cNvSpPr/>
          <p:nvPr/>
        </p:nvSpPr>
        <p:spPr>
          <a:xfrm>
            <a:off x="7446389" y="4965530"/>
            <a:ext cx="288032" cy="138500"/>
          </a:xfrm>
          <a:prstGeom prst="lef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
          <p:cNvPicPr>
            <a:picLocks noChangeAspect="1" noChangeArrowheads="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5000" r="50000"/>
          <a:stretch/>
        </p:blipFill>
        <p:spPr bwMode="auto">
          <a:xfrm>
            <a:off x="5507361" y="2823335"/>
            <a:ext cx="252262" cy="419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80112" y="4716433"/>
            <a:ext cx="2376264" cy="954107"/>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GB" sz="1000" dirty="0" smtClean="0">
              <a:latin typeface="Arial Black" panose="020B0A04020102020204" pitchFamily="34" charset="0"/>
            </a:endParaRPr>
          </a:p>
          <a:p>
            <a:pPr algn="ctr"/>
            <a:endParaRPr lang="en-GB" sz="1200" dirty="0" smtClean="0">
              <a:latin typeface="Arial Black" panose="020B0A04020102020204" pitchFamily="34" charset="0"/>
            </a:endParaRPr>
          </a:p>
          <a:p>
            <a:pPr algn="ctr"/>
            <a:r>
              <a:rPr lang="en-GB" dirty="0" smtClean="0">
                <a:latin typeface="Arial Black" panose="020B0A04020102020204" pitchFamily="34" charset="0"/>
              </a:rPr>
              <a:t>10 Candidates</a:t>
            </a:r>
          </a:p>
          <a:p>
            <a:pPr algn="ctr"/>
            <a:endParaRPr lang="en-GB" sz="800" dirty="0">
              <a:latin typeface="Arial Black" panose="020B0A04020102020204" pitchFamily="34" charset="0"/>
            </a:endParaRPr>
          </a:p>
          <a:p>
            <a:pPr algn="ctr"/>
            <a:endParaRPr lang="en-GB" sz="800" dirty="0">
              <a:latin typeface="Arial Black" panose="020B0A04020102020204" pitchFamily="34" charset="0"/>
            </a:endParaRPr>
          </a:p>
        </p:txBody>
      </p:sp>
      <p:pic>
        <p:nvPicPr>
          <p:cNvPr id="29" name="Picture 2"/>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25000" r="50000"/>
          <a:stretch/>
        </p:blipFill>
        <p:spPr bwMode="auto">
          <a:xfrm>
            <a:off x="6722968" y="1269316"/>
            <a:ext cx="346623" cy="576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25000" r="50000"/>
          <a:stretch/>
        </p:blipFill>
        <p:spPr bwMode="auto">
          <a:xfrm>
            <a:off x="5220072" y="670953"/>
            <a:ext cx="360040" cy="59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rot="16200000">
            <a:off x="1637533" y="3084922"/>
            <a:ext cx="1276190" cy="1986831"/>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p:cNvSpPr txBox="1"/>
          <p:nvPr/>
        </p:nvSpPr>
        <p:spPr>
          <a:xfrm>
            <a:off x="294793" y="4870320"/>
            <a:ext cx="2700797" cy="646331"/>
          </a:xfrm>
          <a:prstGeom prst="rect">
            <a:avLst/>
          </a:prstGeom>
          <a:noFill/>
          <a:ln w="9525">
            <a:solidFill>
              <a:schemeClr val="tx1"/>
            </a:solidFill>
            <a:prstDash val="sysDot"/>
          </a:ln>
        </p:spPr>
        <p:txBody>
          <a:bodyPr wrap="square" rtlCol="0">
            <a:spAutoFit/>
          </a:bodyPr>
          <a:lstStyle/>
          <a:p>
            <a:r>
              <a:rPr lang="en-GB" dirty="0" smtClean="0">
                <a:effectLst>
                  <a:outerShdw blurRad="38100" dist="38100" dir="2700000" algn="tl">
                    <a:srgbClr val="000000">
                      <a:alpha val="43137"/>
                    </a:srgbClr>
                  </a:outerShdw>
                </a:effectLst>
              </a:rPr>
              <a:t>Offspring </a:t>
            </a:r>
            <a:r>
              <a:rPr lang="en-GB" dirty="0">
                <a:effectLst>
                  <a:outerShdw blurRad="38100" dist="38100" dir="2700000" algn="tl">
                    <a:srgbClr val="000000">
                      <a:alpha val="43137"/>
                    </a:srgbClr>
                  </a:outerShdw>
                </a:effectLst>
              </a:rPr>
              <a:t>edicts </a:t>
            </a:r>
            <a:r>
              <a:rPr lang="en-GB" dirty="0" smtClean="0">
                <a:effectLst>
                  <a:outerShdw blurRad="38100" dist="38100" dir="2700000" algn="tl">
                    <a:srgbClr val="000000">
                      <a:alpha val="43137"/>
                    </a:srgbClr>
                  </a:outerShdw>
                </a:effectLst>
              </a:rPr>
              <a:t>Wife &amp; Parents shares</a:t>
            </a:r>
            <a:endParaRPr lang="en-GB" dirty="0">
              <a:effectLst>
                <a:outerShdw blurRad="38100" dist="38100" dir="2700000" algn="tl">
                  <a:srgbClr val="000000">
                    <a:alpha val="43137"/>
                  </a:srgbClr>
                </a:outerShdw>
              </a:effectLst>
            </a:endParaRPr>
          </a:p>
        </p:txBody>
      </p:sp>
      <p:sp>
        <p:nvSpPr>
          <p:cNvPr id="33" name="TextBox 32"/>
          <p:cNvSpPr txBox="1"/>
          <p:nvPr/>
        </p:nvSpPr>
        <p:spPr>
          <a:xfrm>
            <a:off x="214417" y="260648"/>
            <a:ext cx="757183" cy="369332"/>
          </a:xfrm>
          <a:prstGeom prst="rect">
            <a:avLst/>
          </a:prstGeom>
          <a:solidFill>
            <a:srgbClr val="FFFF00"/>
          </a:solidFill>
          <a:ln>
            <a:solidFill>
              <a:schemeClr val="tx1"/>
            </a:solidFill>
          </a:ln>
        </p:spPr>
        <p:txBody>
          <a:bodyPr wrap="square" rtlCol="0">
            <a:spAutoFit/>
          </a:bodyPr>
          <a:lstStyle/>
          <a:p>
            <a:r>
              <a:rPr lang="en-GB" b="1" dirty="0" smtClean="0">
                <a:latin typeface="Arial Black" panose="020B0A04020102020204" pitchFamily="34" charset="0"/>
                <a:cs typeface="Aharoni" panose="02010803020104030203" pitchFamily="2" charset="-79"/>
              </a:rPr>
              <a:t>6B.</a:t>
            </a:r>
            <a:endParaRPr lang="en-GB" b="1" dirty="0">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32805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1+#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par>
                          <p:cTn id="57" fill="hold">
                            <p:stCondLst>
                              <p:cond delay="0"/>
                            </p:stCondLst>
                            <p:childTnLst>
                              <p:par>
                                <p:cTn id="58" presetID="26" presetClass="entr" presetSubtype="0"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80">
                                          <p:stCondLst>
                                            <p:cond delay="0"/>
                                          </p:stCondLst>
                                        </p:cTn>
                                        <p:tgtEl>
                                          <p:spTgt spid="29"/>
                                        </p:tgtEl>
                                      </p:cBhvr>
                                    </p:animEffect>
                                    <p:anim calcmode="lin" valueType="num">
                                      <p:cBhvr>
                                        <p:cTn id="6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6" dur="26">
                                          <p:stCondLst>
                                            <p:cond delay="650"/>
                                          </p:stCondLst>
                                        </p:cTn>
                                        <p:tgtEl>
                                          <p:spTgt spid="29"/>
                                        </p:tgtEl>
                                      </p:cBhvr>
                                      <p:to x="100000" y="60000"/>
                                    </p:animScale>
                                    <p:animScale>
                                      <p:cBhvr>
                                        <p:cTn id="67" dur="166" decel="50000">
                                          <p:stCondLst>
                                            <p:cond delay="676"/>
                                          </p:stCondLst>
                                        </p:cTn>
                                        <p:tgtEl>
                                          <p:spTgt spid="29"/>
                                        </p:tgtEl>
                                      </p:cBhvr>
                                      <p:to x="100000" y="100000"/>
                                    </p:animScale>
                                    <p:animScale>
                                      <p:cBhvr>
                                        <p:cTn id="68" dur="26">
                                          <p:stCondLst>
                                            <p:cond delay="1312"/>
                                          </p:stCondLst>
                                        </p:cTn>
                                        <p:tgtEl>
                                          <p:spTgt spid="29"/>
                                        </p:tgtEl>
                                      </p:cBhvr>
                                      <p:to x="100000" y="80000"/>
                                    </p:animScale>
                                    <p:animScale>
                                      <p:cBhvr>
                                        <p:cTn id="69" dur="166" decel="50000">
                                          <p:stCondLst>
                                            <p:cond delay="1338"/>
                                          </p:stCondLst>
                                        </p:cTn>
                                        <p:tgtEl>
                                          <p:spTgt spid="29"/>
                                        </p:tgtEl>
                                      </p:cBhvr>
                                      <p:to x="100000" y="100000"/>
                                    </p:animScale>
                                    <p:animScale>
                                      <p:cBhvr>
                                        <p:cTn id="70" dur="26">
                                          <p:stCondLst>
                                            <p:cond delay="1642"/>
                                          </p:stCondLst>
                                        </p:cTn>
                                        <p:tgtEl>
                                          <p:spTgt spid="29"/>
                                        </p:tgtEl>
                                      </p:cBhvr>
                                      <p:to x="100000" y="90000"/>
                                    </p:animScale>
                                    <p:animScale>
                                      <p:cBhvr>
                                        <p:cTn id="71" dur="166" decel="50000">
                                          <p:stCondLst>
                                            <p:cond delay="1668"/>
                                          </p:stCondLst>
                                        </p:cTn>
                                        <p:tgtEl>
                                          <p:spTgt spid="29"/>
                                        </p:tgtEl>
                                      </p:cBhvr>
                                      <p:to x="100000" y="100000"/>
                                    </p:animScale>
                                    <p:animScale>
                                      <p:cBhvr>
                                        <p:cTn id="72" dur="26">
                                          <p:stCondLst>
                                            <p:cond delay="1808"/>
                                          </p:stCondLst>
                                        </p:cTn>
                                        <p:tgtEl>
                                          <p:spTgt spid="29"/>
                                        </p:tgtEl>
                                      </p:cBhvr>
                                      <p:to x="100000" y="95000"/>
                                    </p:animScale>
                                    <p:animScale>
                                      <p:cBhvr>
                                        <p:cTn id="73" dur="166" decel="50000">
                                          <p:stCondLst>
                                            <p:cond delay="1834"/>
                                          </p:stCondLst>
                                        </p:cTn>
                                        <p:tgtEl>
                                          <p:spTgt spid="29"/>
                                        </p:tgtEl>
                                      </p:cBhvr>
                                      <p:to x="100000" y="100000"/>
                                    </p:animScale>
                                  </p:childTnLst>
                                </p:cTn>
                              </p:par>
                            </p:childTnLst>
                          </p:cTn>
                        </p:par>
                        <p:par>
                          <p:cTn id="74" fill="hold">
                            <p:stCondLst>
                              <p:cond delay="2000"/>
                            </p:stCondLst>
                            <p:childTnLst>
                              <p:par>
                                <p:cTn id="75" presetID="26" presetClass="entr" presetSubtype="0" fill="hold"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80">
                                          <p:stCondLst>
                                            <p:cond delay="0"/>
                                          </p:stCondLst>
                                        </p:cTn>
                                        <p:tgtEl>
                                          <p:spTgt spid="30"/>
                                        </p:tgtEl>
                                      </p:cBhvr>
                                    </p:animEffect>
                                    <p:anim calcmode="lin" valueType="num">
                                      <p:cBhvr>
                                        <p:cTn id="7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3" dur="26">
                                          <p:stCondLst>
                                            <p:cond delay="650"/>
                                          </p:stCondLst>
                                        </p:cTn>
                                        <p:tgtEl>
                                          <p:spTgt spid="30"/>
                                        </p:tgtEl>
                                      </p:cBhvr>
                                      <p:to x="100000" y="60000"/>
                                    </p:animScale>
                                    <p:animScale>
                                      <p:cBhvr>
                                        <p:cTn id="84" dur="166" decel="50000">
                                          <p:stCondLst>
                                            <p:cond delay="676"/>
                                          </p:stCondLst>
                                        </p:cTn>
                                        <p:tgtEl>
                                          <p:spTgt spid="30"/>
                                        </p:tgtEl>
                                      </p:cBhvr>
                                      <p:to x="100000" y="100000"/>
                                    </p:animScale>
                                    <p:animScale>
                                      <p:cBhvr>
                                        <p:cTn id="85" dur="26">
                                          <p:stCondLst>
                                            <p:cond delay="1312"/>
                                          </p:stCondLst>
                                        </p:cTn>
                                        <p:tgtEl>
                                          <p:spTgt spid="30"/>
                                        </p:tgtEl>
                                      </p:cBhvr>
                                      <p:to x="100000" y="80000"/>
                                    </p:animScale>
                                    <p:animScale>
                                      <p:cBhvr>
                                        <p:cTn id="86" dur="166" decel="50000">
                                          <p:stCondLst>
                                            <p:cond delay="1338"/>
                                          </p:stCondLst>
                                        </p:cTn>
                                        <p:tgtEl>
                                          <p:spTgt spid="30"/>
                                        </p:tgtEl>
                                      </p:cBhvr>
                                      <p:to x="100000" y="100000"/>
                                    </p:animScale>
                                    <p:animScale>
                                      <p:cBhvr>
                                        <p:cTn id="87" dur="26">
                                          <p:stCondLst>
                                            <p:cond delay="1642"/>
                                          </p:stCondLst>
                                        </p:cTn>
                                        <p:tgtEl>
                                          <p:spTgt spid="30"/>
                                        </p:tgtEl>
                                      </p:cBhvr>
                                      <p:to x="100000" y="90000"/>
                                    </p:animScale>
                                    <p:animScale>
                                      <p:cBhvr>
                                        <p:cTn id="88" dur="166" decel="50000">
                                          <p:stCondLst>
                                            <p:cond delay="1668"/>
                                          </p:stCondLst>
                                        </p:cTn>
                                        <p:tgtEl>
                                          <p:spTgt spid="30"/>
                                        </p:tgtEl>
                                      </p:cBhvr>
                                      <p:to x="100000" y="100000"/>
                                    </p:animScale>
                                    <p:animScale>
                                      <p:cBhvr>
                                        <p:cTn id="89" dur="26">
                                          <p:stCondLst>
                                            <p:cond delay="1808"/>
                                          </p:stCondLst>
                                        </p:cTn>
                                        <p:tgtEl>
                                          <p:spTgt spid="30"/>
                                        </p:tgtEl>
                                      </p:cBhvr>
                                      <p:to x="100000" y="95000"/>
                                    </p:animScale>
                                    <p:animScale>
                                      <p:cBhvr>
                                        <p:cTn id="90" dur="166" decel="50000">
                                          <p:stCondLst>
                                            <p:cond delay="1834"/>
                                          </p:stCondLst>
                                        </p:cTn>
                                        <p:tgtEl>
                                          <p:spTgt spid="30"/>
                                        </p:tgtEl>
                                      </p:cBhvr>
                                      <p:to x="100000" y="100000"/>
                                    </p:animScale>
                                  </p:childTnLst>
                                </p:cTn>
                              </p:par>
                            </p:childTnLst>
                          </p:cTn>
                        </p:par>
                        <p:par>
                          <p:cTn id="91" fill="hold">
                            <p:stCondLst>
                              <p:cond delay="4000"/>
                            </p:stCondLst>
                            <p:childTnLst>
                              <p:par>
                                <p:cTn id="92" presetID="26" presetClass="entr" presetSubtype="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down)">
                                      <p:cBhvr>
                                        <p:cTn id="94" dur="580">
                                          <p:stCondLst>
                                            <p:cond delay="0"/>
                                          </p:stCondLst>
                                        </p:cTn>
                                        <p:tgtEl>
                                          <p:spTgt spid="27"/>
                                        </p:tgtEl>
                                      </p:cBhvr>
                                    </p:animEffect>
                                    <p:anim calcmode="lin" valueType="num">
                                      <p:cBhvr>
                                        <p:cTn id="9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0" dur="26">
                                          <p:stCondLst>
                                            <p:cond delay="650"/>
                                          </p:stCondLst>
                                        </p:cTn>
                                        <p:tgtEl>
                                          <p:spTgt spid="27"/>
                                        </p:tgtEl>
                                      </p:cBhvr>
                                      <p:to x="100000" y="60000"/>
                                    </p:animScale>
                                    <p:animScale>
                                      <p:cBhvr>
                                        <p:cTn id="101" dur="166" decel="50000">
                                          <p:stCondLst>
                                            <p:cond delay="676"/>
                                          </p:stCondLst>
                                        </p:cTn>
                                        <p:tgtEl>
                                          <p:spTgt spid="27"/>
                                        </p:tgtEl>
                                      </p:cBhvr>
                                      <p:to x="100000" y="100000"/>
                                    </p:animScale>
                                    <p:animScale>
                                      <p:cBhvr>
                                        <p:cTn id="102" dur="26">
                                          <p:stCondLst>
                                            <p:cond delay="1312"/>
                                          </p:stCondLst>
                                        </p:cTn>
                                        <p:tgtEl>
                                          <p:spTgt spid="27"/>
                                        </p:tgtEl>
                                      </p:cBhvr>
                                      <p:to x="100000" y="80000"/>
                                    </p:animScale>
                                    <p:animScale>
                                      <p:cBhvr>
                                        <p:cTn id="103" dur="166" decel="50000">
                                          <p:stCondLst>
                                            <p:cond delay="1338"/>
                                          </p:stCondLst>
                                        </p:cTn>
                                        <p:tgtEl>
                                          <p:spTgt spid="27"/>
                                        </p:tgtEl>
                                      </p:cBhvr>
                                      <p:to x="100000" y="100000"/>
                                    </p:animScale>
                                    <p:animScale>
                                      <p:cBhvr>
                                        <p:cTn id="104" dur="26">
                                          <p:stCondLst>
                                            <p:cond delay="1642"/>
                                          </p:stCondLst>
                                        </p:cTn>
                                        <p:tgtEl>
                                          <p:spTgt spid="27"/>
                                        </p:tgtEl>
                                      </p:cBhvr>
                                      <p:to x="100000" y="90000"/>
                                    </p:animScale>
                                    <p:animScale>
                                      <p:cBhvr>
                                        <p:cTn id="105" dur="166" decel="50000">
                                          <p:stCondLst>
                                            <p:cond delay="1668"/>
                                          </p:stCondLst>
                                        </p:cTn>
                                        <p:tgtEl>
                                          <p:spTgt spid="27"/>
                                        </p:tgtEl>
                                      </p:cBhvr>
                                      <p:to x="100000" y="100000"/>
                                    </p:animScale>
                                    <p:animScale>
                                      <p:cBhvr>
                                        <p:cTn id="106" dur="26">
                                          <p:stCondLst>
                                            <p:cond delay="1808"/>
                                          </p:stCondLst>
                                        </p:cTn>
                                        <p:tgtEl>
                                          <p:spTgt spid="27"/>
                                        </p:tgtEl>
                                      </p:cBhvr>
                                      <p:to x="100000" y="95000"/>
                                    </p:animScale>
                                    <p:animScale>
                                      <p:cBhvr>
                                        <p:cTn id="10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5"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27</a:t>
            </a:fld>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73" r="36666" b="11380"/>
          <a:stretch/>
        </p:blipFill>
        <p:spPr bwMode="auto">
          <a:xfrm>
            <a:off x="213862" y="188640"/>
            <a:ext cx="8745774" cy="5534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4417" y="260648"/>
            <a:ext cx="757183" cy="369332"/>
          </a:xfrm>
          <a:prstGeom prst="rect">
            <a:avLst/>
          </a:prstGeom>
          <a:solidFill>
            <a:srgbClr val="FFFF00"/>
          </a:solidFill>
          <a:ln>
            <a:solidFill>
              <a:schemeClr val="tx1"/>
            </a:solidFill>
          </a:ln>
        </p:spPr>
        <p:txBody>
          <a:bodyPr wrap="square" rtlCol="0">
            <a:spAutoFit/>
          </a:bodyPr>
          <a:lstStyle/>
          <a:p>
            <a:r>
              <a:rPr lang="en-GB" b="1" dirty="0" smtClean="0">
                <a:latin typeface="Arial Black" panose="020B0A04020102020204" pitchFamily="34" charset="0"/>
                <a:cs typeface="Aharoni" panose="02010803020104030203" pitchFamily="2" charset="-79"/>
              </a:rPr>
              <a:t>6C.</a:t>
            </a:r>
            <a:endParaRPr lang="en-GB" b="1" dirty="0">
              <a:latin typeface="Arial Black" panose="020B0A04020102020204" pitchFamily="34" charset="0"/>
              <a:cs typeface="Aharoni" panose="02010803020104030203" pitchFamily="2" charset="-79"/>
            </a:endParaRPr>
          </a:p>
        </p:txBody>
      </p:sp>
      <p:sp>
        <p:nvSpPr>
          <p:cNvPr id="5" name="TextBox 4"/>
          <p:cNvSpPr txBox="1"/>
          <p:nvPr/>
        </p:nvSpPr>
        <p:spPr>
          <a:xfrm>
            <a:off x="5570876" y="5807321"/>
            <a:ext cx="2817548" cy="892552"/>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GB" sz="800" dirty="0" smtClean="0">
              <a:latin typeface="Arial Black" panose="020B0A04020102020204" pitchFamily="34" charset="0"/>
            </a:endParaRPr>
          </a:p>
          <a:p>
            <a:pPr algn="ctr"/>
            <a:r>
              <a:rPr lang="en-GB" dirty="0" smtClean="0">
                <a:latin typeface="Arial Black" panose="020B0A04020102020204" pitchFamily="34" charset="0"/>
              </a:rPr>
              <a:t>Total 29 Male &amp; Female Candidates</a:t>
            </a:r>
          </a:p>
          <a:p>
            <a:pPr algn="ctr"/>
            <a:endParaRPr lang="en-GB" sz="800" dirty="0">
              <a:latin typeface="Arial Black" panose="020B0A04020102020204" pitchFamily="34" charset="0"/>
            </a:endParaRPr>
          </a:p>
        </p:txBody>
      </p:sp>
      <p:sp>
        <p:nvSpPr>
          <p:cNvPr id="3" name="Rectangle 2"/>
          <p:cNvSpPr/>
          <p:nvPr/>
        </p:nvSpPr>
        <p:spPr>
          <a:xfrm>
            <a:off x="214417" y="6435890"/>
            <a:ext cx="5256584" cy="325538"/>
          </a:xfrm>
          <a:prstGeom prst="rect">
            <a:avLst/>
          </a:prstGeom>
        </p:spPr>
        <p:txBody>
          <a:bodyPr wrap="square">
            <a:spAutoFit/>
          </a:bodyPr>
          <a:lstStyle/>
          <a:p>
            <a:pPr>
              <a:lnSpc>
                <a:spcPct val="115000"/>
              </a:lnSpc>
              <a:spcAft>
                <a:spcPts val="1000"/>
              </a:spcAft>
            </a:pPr>
            <a:r>
              <a:rPr lang="en-GB" sz="1400" b="1" u="sng" dirty="0">
                <a:ea typeface="Calibri"/>
                <a:cs typeface="Arial"/>
              </a:rPr>
              <a:t>http://inheritance.ilmsummit.org/projects/inheritance/home.aspx</a:t>
            </a:r>
          </a:p>
        </p:txBody>
      </p:sp>
      <p:sp>
        <p:nvSpPr>
          <p:cNvPr id="6" name="TextBox 5"/>
          <p:cNvSpPr txBox="1"/>
          <p:nvPr/>
        </p:nvSpPr>
        <p:spPr>
          <a:xfrm>
            <a:off x="233959" y="5948601"/>
            <a:ext cx="2016224" cy="369332"/>
          </a:xfrm>
          <a:prstGeom prst="rect">
            <a:avLst/>
          </a:prstGeom>
          <a:noFill/>
        </p:spPr>
        <p:txBody>
          <a:bodyPr wrap="square" rtlCol="0">
            <a:spAutoFit/>
          </a:bodyPr>
          <a:lstStyle/>
          <a:p>
            <a:r>
              <a:rPr lang="en-GB" b="1" dirty="0" smtClean="0"/>
              <a:t>After Anon, 2016</a:t>
            </a:r>
            <a:endParaRPr lang="en-GB" b="1" dirty="0"/>
          </a:p>
        </p:txBody>
      </p:sp>
      <p:sp>
        <p:nvSpPr>
          <p:cNvPr id="7" name="Oval 6"/>
          <p:cNvSpPr/>
          <p:nvPr/>
        </p:nvSpPr>
        <p:spPr>
          <a:xfrm>
            <a:off x="5452080" y="3212976"/>
            <a:ext cx="64807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80092" y="3436984"/>
            <a:ext cx="592048" cy="215444"/>
          </a:xfrm>
          <a:prstGeom prst="rect">
            <a:avLst/>
          </a:prstGeom>
          <a:solidFill>
            <a:srgbClr val="FF0000"/>
          </a:solidFill>
        </p:spPr>
        <p:txBody>
          <a:bodyPr wrap="square" rtlCol="0">
            <a:spAutoFit/>
          </a:bodyPr>
          <a:lstStyle/>
          <a:p>
            <a:pPr algn="ctr"/>
            <a:r>
              <a:rPr lang="en-GB" sz="800" b="1" dirty="0" smtClean="0">
                <a:solidFill>
                  <a:schemeClr val="bg1"/>
                </a:solidFill>
                <a:latin typeface="Arial Narrow" panose="020B0606020202030204" pitchFamily="34" charset="0"/>
              </a:rPr>
              <a:t>Deceased</a:t>
            </a:r>
            <a:endParaRPr lang="en-GB" sz="8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544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340523"/>
            <a:ext cx="2133600" cy="365125"/>
          </a:xfrm>
        </p:spPr>
        <p:txBody>
          <a:bodyPr/>
          <a:lstStyle/>
          <a:p>
            <a:fld id="{E03270F7-A444-4323-8500-EEB0C563AEED}" type="slidenum">
              <a:rPr lang="en-GB" smtClean="0"/>
              <a:t>28</a:t>
            </a:fld>
            <a:endParaRPr lang="en-GB" dirty="0"/>
          </a:p>
        </p:txBody>
      </p:sp>
      <p:sp>
        <p:nvSpPr>
          <p:cNvPr id="4" name="TextBox 3"/>
          <p:cNvSpPr txBox="1"/>
          <p:nvPr/>
        </p:nvSpPr>
        <p:spPr>
          <a:xfrm>
            <a:off x="251520" y="188640"/>
            <a:ext cx="8644814" cy="523220"/>
          </a:xfrm>
          <a:prstGeom prst="rect">
            <a:avLst/>
          </a:prstGeom>
          <a:solidFill>
            <a:srgbClr val="FFFF00"/>
          </a:solidFill>
          <a:ln>
            <a:solidFill>
              <a:schemeClr val="tx1"/>
            </a:solidFill>
          </a:ln>
        </p:spPr>
        <p:txBody>
          <a:bodyPr wrap="square" rtlCol="0">
            <a:spAutoFit/>
          </a:bodyPr>
          <a:lstStyle/>
          <a:p>
            <a:r>
              <a:rPr lang="en-GB" sz="2800" b="1" i="1" dirty="0" smtClean="0"/>
              <a:t>6C. Islamic Inheritance Calculation Software</a:t>
            </a:r>
            <a:endParaRPr lang="en-GB" sz="2800" b="1" i="1" dirty="0"/>
          </a:p>
        </p:txBody>
      </p:sp>
      <p:sp>
        <p:nvSpPr>
          <p:cNvPr id="5" name="Rectangle 4"/>
          <p:cNvSpPr/>
          <p:nvPr/>
        </p:nvSpPr>
        <p:spPr>
          <a:xfrm>
            <a:off x="964195" y="908720"/>
            <a:ext cx="7921050" cy="646331"/>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GB" b="1" dirty="0" smtClean="0"/>
              <a:t>Aydemir, Halis, MIRAS: </a:t>
            </a:r>
            <a:r>
              <a:rPr lang="en-GB" sz="1600" b="1" dirty="0" smtClean="0"/>
              <a:t>(7 Heirs Web-based Simple Programme, Failed Sunnah Test) </a:t>
            </a:r>
          </a:p>
          <a:p>
            <a:r>
              <a:rPr lang="en-GB" b="1" dirty="0" smtClean="0"/>
              <a:t>Link: </a:t>
            </a:r>
            <a:r>
              <a:rPr lang="en-GB" dirty="0" smtClean="0">
                <a:hlinkClick r:id="rId2"/>
              </a:rPr>
              <a:t>http</a:t>
            </a:r>
            <a:r>
              <a:rPr lang="en-GB" dirty="0">
                <a:hlinkClick r:id="rId2"/>
              </a:rPr>
              <a:t>://</a:t>
            </a:r>
            <a:r>
              <a:rPr lang="en-GB" dirty="0" smtClean="0">
                <a:hlinkClick r:id="rId2"/>
              </a:rPr>
              <a:t>www.kurandersleri.net/miras/en/Miras_en.html</a:t>
            </a:r>
            <a:endParaRPr lang="en-GB" dirty="0"/>
          </a:p>
        </p:txBody>
      </p:sp>
      <p:sp>
        <p:nvSpPr>
          <p:cNvPr id="6" name="Rectangle 5"/>
          <p:cNvSpPr/>
          <p:nvPr/>
        </p:nvSpPr>
        <p:spPr>
          <a:xfrm>
            <a:off x="947361" y="5191628"/>
            <a:ext cx="7921050" cy="1492716"/>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GB" b="1" dirty="0" smtClean="0"/>
              <a:t>Abu Mustapha, Ayman, </a:t>
            </a:r>
            <a:r>
              <a:rPr lang="en-GB" sz="1900" b="1" u="sng" dirty="0" smtClean="0"/>
              <a:t>IRTH</a:t>
            </a:r>
            <a:r>
              <a:rPr lang="en-GB" b="1" dirty="0" smtClean="0"/>
              <a:t>: (25 Heirs Programme, </a:t>
            </a:r>
            <a:r>
              <a:rPr lang="en-GB" sz="1600" b="1" dirty="0" smtClean="0"/>
              <a:t>4 </a:t>
            </a:r>
            <a:r>
              <a:rPr lang="en-GB" sz="1600" b="1" i="1" u="sng" dirty="0" smtClean="0"/>
              <a:t>Mathaheb</a:t>
            </a:r>
            <a:r>
              <a:rPr lang="en-GB" b="1" dirty="0" smtClean="0"/>
              <a:t>, </a:t>
            </a:r>
            <a:r>
              <a:rPr lang="en-GB" sz="1600" b="1" u="sng" dirty="0" smtClean="0"/>
              <a:t>Passed Test Cases</a:t>
            </a:r>
            <a:r>
              <a:rPr lang="en-GB" sz="1600" b="1" dirty="0" smtClean="0"/>
              <a:t>)</a:t>
            </a:r>
            <a:r>
              <a:rPr lang="en-GB" b="1" dirty="0" smtClean="0"/>
              <a:t> Links: </a:t>
            </a:r>
            <a:r>
              <a:rPr lang="en-GB" dirty="0" smtClean="0">
                <a:hlinkClick r:id="rId3"/>
              </a:rPr>
              <a:t>http</a:t>
            </a:r>
            <a:r>
              <a:rPr lang="en-GB" dirty="0">
                <a:hlinkClick r:id="rId3"/>
              </a:rPr>
              <a:t>://</a:t>
            </a:r>
            <a:r>
              <a:rPr lang="en-GB" dirty="0" smtClean="0">
                <a:hlinkClick r:id="rId3"/>
              </a:rPr>
              <a:t>www.islamchannel.tv/pages/InheritCalculator.aspx</a:t>
            </a:r>
            <a:endParaRPr lang="en-GB" dirty="0" smtClean="0"/>
          </a:p>
          <a:p>
            <a:r>
              <a:rPr lang="en-GB" dirty="0">
                <a:hlinkClick r:id="rId4"/>
              </a:rPr>
              <a:t>http://</a:t>
            </a:r>
            <a:r>
              <a:rPr lang="en-GB" dirty="0" smtClean="0">
                <a:hlinkClick r:id="rId4"/>
              </a:rPr>
              <a:t>www.islamicsoftware.org/irth/irthhelp.html</a:t>
            </a:r>
            <a:endParaRPr lang="en-GB" dirty="0" smtClean="0"/>
          </a:p>
          <a:p>
            <a:r>
              <a:rPr lang="en-GB" dirty="0">
                <a:hlinkClick r:id="rId5"/>
              </a:rPr>
              <a:t>http://</a:t>
            </a:r>
            <a:r>
              <a:rPr lang="en-GB" dirty="0" smtClean="0">
                <a:hlinkClick r:id="rId5"/>
              </a:rPr>
              <a:t>www.islamicsoftware.org/irth/local.html</a:t>
            </a:r>
            <a:endParaRPr lang="en-GB" dirty="0" smtClean="0"/>
          </a:p>
          <a:p>
            <a:r>
              <a:rPr lang="en-GB" dirty="0">
                <a:hlinkClick r:id="rId6"/>
              </a:rPr>
              <a:t>http://</a:t>
            </a:r>
            <a:r>
              <a:rPr lang="en-GB" dirty="0" smtClean="0">
                <a:hlinkClick r:id="rId6"/>
              </a:rPr>
              <a:t>www.huda.tv/services/islamic-applications/inheritance-calculator</a:t>
            </a:r>
            <a:endParaRPr lang="en-GB" dirty="0"/>
          </a:p>
        </p:txBody>
      </p:sp>
      <p:sp>
        <p:nvSpPr>
          <p:cNvPr id="19" name="Rectangle 18"/>
          <p:cNvSpPr/>
          <p:nvPr/>
        </p:nvSpPr>
        <p:spPr>
          <a:xfrm>
            <a:off x="953107" y="1756989"/>
            <a:ext cx="7943227" cy="646331"/>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GB" b="1" dirty="0" smtClean="0"/>
              <a:t>Lubnaa, Inheritance Calculator: </a:t>
            </a:r>
            <a:r>
              <a:rPr lang="en-GB" sz="1600" b="1" dirty="0" smtClean="0"/>
              <a:t>(10 Heirs Web-based Simple Programme, Failed Test) </a:t>
            </a:r>
            <a:r>
              <a:rPr lang="en-GB" b="1" dirty="0" smtClean="0"/>
              <a:t>Link: </a:t>
            </a:r>
            <a:r>
              <a:rPr lang="en-GB" dirty="0" smtClean="0">
                <a:hlinkClick r:id="rId7"/>
              </a:rPr>
              <a:t>http</a:t>
            </a:r>
            <a:r>
              <a:rPr lang="en-GB" dirty="0">
                <a:hlinkClick r:id="rId7"/>
              </a:rPr>
              <a:t>://</a:t>
            </a:r>
            <a:r>
              <a:rPr lang="en-GB" dirty="0" smtClean="0">
                <a:hlinkClick r:id="rId7"/>
              </a:rPr>
              <a:t>www.lubnaa.com/money/InheritCalc.php</a:t>
            </a:r>
            <a:endParaRPr lang="en-GB" dirty="0"/>
          </a:p>
        </p:txBody>
      </p:sp>
      <p:sp>
        <p:nvSpPr>
          <p:cNvPr id="22" name="Sun 21"/>
          <p:cNvSpPr/>
          <p:nvPr/>
        </p:nvSpPr>
        <p:spPr>
          <a:xfrm>
            <a:off x="366724" y="1070302"/>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a:off x="131944" y="5622015"/>
            <a:ext cx="679916" cy="707086"/>
            <a:chOff x="131944" y="5517232"/>
            <a:chExt cx="679916" cy="707086"/>
          </a:xfrm>
        </p:grpSpPr>
        <p:sp>
          <p:nvSpPr>
            <p:cNvPr id="27" name="Sun 26"/>
            <p:cNvSpPr/>
            <p:nvPr/>
          </p:nvSpPr>
          <p:spPr>
            <a:xfrm>
              <a:off x="310782" y="5709183"/>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Sun 27"/>
            <p:cNvSpPr/>
            <p:nvPr/>
          </p:nvSpPr>
          <p:spPr>
            <a:xfrm>
              <a:off x="131944" y="5519920"/>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Sun 28"/>
            <p:cNvSpPr/>
            <p:nvPr/>
          </p:nvSpPr>
          <p:spPr>
            <a:xfrm>
              <a:off x="510740" y="5517232"/>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Sun 29"/>
            <p:cNvSpPr/>
            <p:nvPr/>
          </p:nvSpPr>
          <p:spPr>
            <a:xfrm>
              <a:off x="131944" y="5901153"/>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Sun 30"/>
            <p:cNvSpPr/>
            <p:nvPr/>
          </p:nvSpPr>
          <p:spPr>
            <a:xfrm>
              <a:off x="523828" y="5901152"/>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2" name="Group 41"/>
          <p:cNvGrpSpPr/>
          <p:nvPr/>
        </p:nvGrpSpPr>
        <p:grpSpPr>
          <a:xfrm>
            <a:off x="239331" y="1907395"/>
            <a:ext cx="565244" cy="330616"/>
            <a:chOff x="130585" y="1878470"/>
            <a:chExt cx="565244" cy="330616"/>
          </a:xfrm>
          <a:solidFill>
            <a:srgbClr val="FFFF00"/>
          </a:solidFill>
        </p:grpSpPr>
        <p:sp>
          <p:nvSpPr>
            <p:cNvPr id="25" name="Sun 24"/>
            <p:cNvSpPr/>
            <p:nvPr/>
          </p:nvSpPr>
          <p:spPr>
            <a:xfrm>
              <a:off x="130585" y="1878470"/>
              <a:ext cx="288032" cy="323165"/>
            </a:xfrm>
            <a:prstGeom prst="sun">
              <a:avLst/>
            </a:prstGeom>
            <a:grp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Sun 31"/>
            <p:cNvSpPr/>
            <p:nvPr/>
          </p:nvSpPr>
          <p:spPr>
            <a:xfrm>
              <a:off x="407797" y="1885921"/>
              <a:ext cx="288032" cy="323165"/>
            </a:xfrm>
            <a:prstGeom prst="sun">
              <a:avLst/>
            </a:prstGeom>
            <a:grp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 name="Group 2"/>
          <p:cNvGrpSpPr/>
          <p:nvPr/>
        </p:nvGrpSpPr>
        <p:grpSpPr>
          <a:xfrm>
            <a:off x="185990" y="2574915"/>
            <a:ext cx="8704328" cy="1631216"/>
            <a:chOff x="195387" y="4977599"/>
            <a:chExt cx="8704328" cy="1631216"/>
          </a:xfrm>
        </p:grpSpPr>
        <p:sp>
          <p:nvSpPr>
            <p:cNvPr id="20" name="Rectangle 19"/>
            <p:cNvSpPr/>
            <p:nvPr/>
          </p:nvSpPr>
          <p:spPr>
            <a:xfrm>
              <a:off x="956758" y="4977599"/>
              <a:ext cx="7942957" cy="1631216"/>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GB" b="1" dirty="0" smtClean="0"/>
                <a:t>Anon, Al-Merath: (29 Heirs Web-based Programme, Passed Most Test Cases) </a:t>
              </a:r>
            </a:p>
            <a:p>
              <a:r>
                <a:rPr lang="en-GB" b="1" dirty="0" smtClean="0"/>
                <a:t>Links: </a:t>
              </a:r>
              <a:r>
                <a:rPr lang="en-GB" dirty="0" smtClean="0">
                  <a:hlinkClick r:id="rId8"/>
                </a:rPr>
                <a:t>http://inheritance.ilmsummit.org/projects/inheritance/home.aspx</a:t>
              </a:r>
              <a:endParaRPr lang="en-GB" dirty="0" smtClean="0"/>
            </a:p>
            <a:p>
              <a:r>
                <a:rPr lang="en-GB" sz="1600" dirty="0" smtClean="0">
                  <a:hlinkClick r:id="rId9"/>
                </a:rPr>
                <a:t>http://inheritance.ilmsummit.org/projects/inheritance/testcasespage.aspx</a:t>
              </a:r>
              <a:endParaRPr lang="en-GB" sz="1600" dirty="0" smtClean="0"/>
            </a:p>
            <a:p>
              <a:r>
                <a:rPr lang="en-GB" sz="1600" dirty="0">
                  <a:hlinkClick r:id="rId10"/>
                </a:rPr>
                <a:t>http://</a:t>
              </a:r>
              <a:r>
                <a:rPr lang="en-GB" sz="1600" dirty="0" smtClean="0">
                  <a:hlinkClick r:id="rId10"/>
                </a:rPr>
                <a:t>inheritance.ilmsummit.org/projects/inheritance/faq.aspx</a:t>
              </a:r>
              <a:endParaRPr lang="en-GB" sz="1600" dirty="0" smtClean="0"/>
            </a:p>
            <a:p>
              <a:r>
                <a:rPr lang="en-GB" sz="1600" dirty="0">
                  <a:hlinkClick r:id="rId11"/>
                </a:rPr>
                <a:t>http://</a:t>
              </a:r>
              <a:r>
                <a:rPr lang="en-GB" sz="1600" dirty="0" smtClean="0">
                  <a:hlinkClick r:id="rId11"/>
                </a:rPr>
                <a:t>inheritance.ilmsummit.org/projects/inheritance/rules.aspx</a:t>
              </a:r>
              <a:endParaRPr lang="en-GB" sz="1600" dirty="0" smtClean="0"/>
            </a:p>
            <a:p>
              <a:r>
                <a:rPr lang="en-GB" sz="1600" dirty="0">
                  <a:hlinkClick r:id="rId12"/>
                </a:rPr>
                <a:t>http://</a:t>
              </a:r>
              <a:r>
                <a:rPr lang="en-GB" sz="1600" dirty="0" smtClean="0">
                  <a:hlinkClick r:id="rId12"/>
                </a:rPr>
                <a:t>inheritance.ilmsummit.org/projects/inheritance/articles.aspx</a:t>
              </a:r>
              <a:endParaRPr lang="en-GB" sz="1600" dirty="0"/>
            </a:p>
          </p:txBody>
        </p:sp>
        <p:grpSp>
          <p:nvGrpSpPr>
            <p:cNvPr id="41" name="Group 40"/>
            <p:cNvGrpSpPr/>
            <p:nvPr/>
          </p:nvGrpSpPr>
          <p:grpSpPr>
            <a:xfrm>
              <a:off x="195387" y="5445224"/>
              <a:ext cx="602026" cy="518860"/>
              <a:chOff x="99729" y="2697441"/>
              <a:chExt cx="602026" cy="518860"/>
            </a:xfrm>
            <a:solidFill>
              <a:srgbClr val="FFFF00"/>
            </a:solidFill>
          </p:grpSpPr>
          <p:sp>
            <p:nvSpPr>
              <p:cNvPr id="24" name="Sun 23"/>
              <p:cNvSpPr/>
              <p:nvPr/>
            </p:nvSpPr>
            <p:spPr>
              <a:xfrm>
                <a:off x="99729" y="2893136"/>
                <a:ext cx="288032" cy="323165"/>
              </a:xfrm>
              <a:prstGeom prst="sun">
                <a:avLst/>
              </a:prstGeom>
              <a:grp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Sun 25"/>
              <p:cNvSpPr/>
              <p:nvPr/>
            </p:nvSpPr>
            <p:spPr>
              <a:xfrm>
                <a:off x="413723" y="2888070"/>
                <a:ext cx="288032" cy="323165"/>
              </a:xfrm>
              <a:prstGeom prst="sun">
                <a:avLst/>
              </a:prstGeom>
              <a:grp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Sun 33"/>
              <p:cNvSpPr/>
              <p:nvPr/>
            </p:nvSpPr>
            <p:spPr>
              <a:xfrm>
                <a:off x="251520" y="2697441"/>
                <a:ext cx="288032" cy="323165"/>
              </a:xfrm>
              <a:prstGeom prst="sun">
                <a:avLst/>
              </a:prstGeom>
              <a:grp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9" name="Group 8"/>
          <p:cNvGrpSpPr/>
          <p:nvPr/>
        </p:nvGrpSpPr>
        <p:grpSpPr>
          <a:xfrm>
            <a:off x="175587" y="4356344"/>
            <a:ext cx="8680610" cy="659552"/>
            <a:chOff x="175587" y="4410217"/>
            <a:chExt cx="8680610" cy="659552"/>
          </a:xfrm>
        </p:grpSpPr>
        <p:sp>
          <p:nvSpPr>
            <p:cNvPr id="21" name="Rectangle 20"/>
            <p:cNvSpPr/>
            <p:nvPr/>
          </p:nvSpPr>
          <p:spPr>
            <a:xfrm>
              <a:off x="956649" y="4423438"/>
              <a:ext cx="7899548" cy="646331"/>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r>
                <a:rPr lang="en-GB" b="1" dirty="0">
                  <a:solidFill>
                    <a:schemeClr val="bg1"/>
                  </a:solidFill>
                </a:rPr>
                <a:t>Muhieddine, Ahmad, 2001</a:t>
              </a:r>
              <a:r>
                <a:rPr lang="en-GB" dirty="0">
                  <a:solidFill>
                    <a:schemeClr val="bg1"/>
                  </a:solidFill>
                </a:rPr>
                <a:t>, </a:t>
              </a:r>
              <a:r>
                <a:rPr lang="en-GB" b="1" dirty="0">
                  <a:solidFill>
                    <a:schemeClr val="bg1"/>
                  </a:solidFill>
                </a:rPr>
                <a:t>Mawarit2, </a:t>
              </a:r>
              <a:r>
                <a:rPr lang="en-GB" sz="1600" b="1" dirty="0" smtClean="0">
                  <a:solidFill>
                    <a:schemeClr val="bg1"/>
                  </a:solidFill>
                </a:rPr>
                <a:t>(19 Heirs Prog.,</a:t>
              </a:r>
              <a:r>
                <a:rPr lang="en-GB" sz="1600" b="1" i="1" dirty="0" smtClean="0">
                  <a:solidFill>
                    <a:schemeClr val="bg1"/>
                  </a:solidFill>
                </a:rPr>
                <a:t> Passed Most </a:t>
              </a:r>
              <a:r>
                <a:rPr lang="en-GB" sz="1600" b="1" i="1" u="sng" dirty="0" smtClean="0">
                  <a:solidFill>
                    <a:schemeClr val="bg1"/>
                  </a:solidFill>
                </a:rPr>
                <a:t>Ejmaa',</a:t>
              </a:r>
              <a:r>
                <a:rPr lang="en-GB" sz="1600" b="1" dirty="0" smtClean="0">
                  <a:solidFill>
                    <a:schemeClr val="bg1"/>
                  </a:solidFill>
                </a:rPr>
                <a:t> Test Cases) </a:t>
              </a:r>
              <a:endParaRPr lang="en-GB" sz="1600" b="1" dirty="0">
                <a:solidFill>
                  <a:schemeClr val="bg1"/>
                </a:solidFill>
              </a:endParaRPr>
            </a:p>
            <a:p>
              <a:r>
                <a:rPr lang="en-GB" b="1" dirty="0">
                  <a:solidFill>
                    <a:schemeClr val="bg1"/>
                  </a:solidFill>
                </a:rPr>
                <a:t>Link</a:t>
              </a:r>
              <a:r>
                <a:rPr lang="en-GB" dirty="0">
                  <a:solidFill>
                    <a:schemeClr val="bg1"/>
                  </a:solidFill>
                </a:rPr>
                <a:t>: </a:t>
              </a:r>
              <a:r>
                <a:rPr lang="en-GB" u="sng" dirty="0">
                  <a:solidFill>
                    <a:schemeClr val="bg1"/>
                  </a:solidFill>
                  <a:hlinkClick r:id="rId13"/>
                </a:rPr>
                <a:t>http://www.qsl.net/vu2sdu/download.html</a:t>
              </a:r>
              <a:endParaRPr lang="en-GB" u="sng" dirty="0">
                <a:solidFill>
                  <a:schemeClr val="bg1"/>
                </a:solidFill>
              </a:endParaRPr>
            </a:p>
          </p:txBody>
        </p:sp>
        <p:sp>
          <p:nvSpPr>
            <p:cNvPr id="36" name="Sun 35"/>
            <p:cNvSpPr/>
            <p:nvPr/>
          </p:nvSpPr>
          <p:spPr>
            <a:xfrm>
              <a:off x="175587" y="4710664"/>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Sun 36"/>
            <p:cNvSpPr/>
            <p:nvPr/>
          </p:nvSpPr>
          <p:spPr>
            <a:xfrm>
              <a:off x="481797" y="4410217"/>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Sun 37"/>
            <p:cNvSpPr/>
            <p:nvPr/>
          </p:nvSpPr>
          <p:spPr>
            <a:xfrm>
              <a:off x="177934" y="4410217"/>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un 38"/>
            <p:cNvSpPr/>
            <p:nvPr/>
          </p:nvSpPr>
          <p:spPr>
            <a:xfrm>
              <a:off x="463619" y="4720793"/>
              <a:ext cx="288032" cy="323165"/>
            </a:xfrm>
            <a:prstGeom prst="sun">
              <a:avLst/>
            </a:prstGeom>
            <a:solidFill>
              <a:srgbClr val="FFFF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Striped Right Arrow 6"/>
          <p:cNvSpPr/>
          <p:nvPr/>
        </p:nvSpPr>
        <p:spPr>
          <a:xfrm rot="10800000">
            <a:off x="5741988" y="4780878"/>
            <a:ext cx="396323" cy="171711"/>
          </a:xfrm>
          <a:prstGeom prst="strip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Striped Right Arrow 32"/>
          <p:cNvSpPr/>
          <p:nvPr/>
        </p:nvSpPr>
        <p:spPr>
          <a:xfrm rot="10800000">
            <a:off x="7956374" y="6349271"/>
            <a:ext cx="504057" cy="243718"/>
          </a:xfrm>
          <a:prstGeom prst="stripedRightArrow">
            <a:avLst/>
          </a:prstGeom>
          <a:solidFill>
            <a:srgbClr val="00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139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grpId="0" nodeType="afterEffect">
                                  <p:stCondLst>
                                    <p:cond delay="15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1000" fill="hold"/>
                                        <p:tgtEl>
                                          <p:spTgt spid="33"/>
                                        </p:tgtEl>
                                        <p:attrNameLst>
                                          <p:attrName>ppt_x</p:attrName>
                                        </p:attrNameLst>
                                      </p:cBhvr>
                                      <p:tavLst>
                                        <p:tav tm="0">
                                          <p:val>
                                            <p:strVal val="1+#ppt_w/2"/>
                                          </p:val>
                                        </p:tav>
                                        <p:tav tm="100000">
                                          <p:val>
                                            <p:strVal val="#ppt_x"/>
                                          </p:val>
                                        </p:tav>
                                      </p:tavLst>
                                    </p:anim>
                                    <p:anim calcmode="lin" valueType="num">
                                      <p:cBhvr additive="base">
                                        <p:cTn id="39"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P spid="22" grpId="0" animBg="1"/>
      <p:bldP spid="7"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29</a:t>
            </a:fld>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0" t="14430" r="37373" b="29990"/>
          <a:stretch/>
        </p:blipFill>
        <p:spPr bwMode="auto">
          <a:xfrm>
            <a:off x="-95742" y="523220"/>
            <a:ext cx="9275985" cy="633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0"/>
            <a:ext cx="9180243" cy="523220"/>
          </a:xfrm>
          <a:prstGeom prst="rect">
            <a:avLst/>
          </a:prstGeom>
          <a:solidFill>
            <a:schemeClr val="tx1"/>
          </a:solidFill>
          <a:ln>
            <a:solidFill>
              <a:schemeClr val="bg1"/>
            </a:solidFill>
          </a:ln>
        </p:spPr>
        <p:txBody>
          <a:bodyPr wrap="square" rtlCol="0">
            <a:spAutoFit/>
          </a:bodyPr>
          <a:lstStyle/>
          <a:p>
            <a:pPr algn="ctr"/>
            <a:r>
              <a:rPr lang="en-GB" sz="2800" b="1" dirty="0" smtClean="0">
                <a:solidFill>
                  <a:srgbClr val="FFFF00"/>
                </a:solidFill>
              </a:rPr>
              <a:t>Inputs Case A: Sa’d Leaving Wife, Two Daughters &amp; Brother</a:t>
            </a:r>
            <a:endParaRPr lang="en-GB" sz="2800" b="1" dirty="0">
              <a:solidFill>
                <a:srgbClr val="FFFF00"/>
              </a:solidFill>
            </a:endParaRPr>
          </a:p>
        </p:txBody>
      </p:sp>
      <p:sp>
        <p:nvSpPr>
          <p:cNvPr id="3" name="TextBox 2"/>
          <p:cNvSpPr txBox="1"/>
          <p:nvPr/>
        </p:nvSpPr>
        <p:spPr>
          <a:xfrm>
            <a:off x="6156176" y="6001005"/>
            <a:ext cx="2736304" cy="369332"/>
          </a:xfrm>
          <a:prstGeom prst="rect">
            <a:avLst/>
          </a:prstGeom>
          <a:noFill/>
        </p:spPr>
        <p:txBody>
          <a:bodyPr wrap="square" rtlCol="0">
            <a:spAutoFit/>
          </a:bodyPr>
          <a:lstStyle/>
          <a:p>
            <a:r>
              <a:rPr lang="en-GB" dirty="0" smtClean="0">
                <a:solidFill>
                  <a:schemeClr val="bg1"/>
                </a:solidFill>
              </a:rPr>
              <a:t>(After Muheiddine, 2001 )</a:t>
            </a:r>
            <a:endParaRPr lang="en-GB" dirty="0">
              <a:solidFill>
                <a:schemeClr val="bg1"/>
              </a:solidFill>
            </a:endParaRPr>
          </a:p>
        </p:txBody>
      </p:sp>
    </p:spTree>
    <p:extLst>
      <p:ext uri="{BB962C8B-B14F-4D97-AF65-F5344CB8AC3E}">
        <p14:creationId xmlns:p14="http://schemas.microsoft.com/office/powerpoint/2010/main" val="2853841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3</a:t>
            </a:fld>
            <a:endParaRPr lang="en-GB" dirty="0"/>
          </a:p>
        </p:txBody>
      </p:sp>
      <p:sp>
        <p:nvSpPr>
          <p:cNvPr id="3" name="TextBox 2"/>
          <p:cNvSpPr txBox="1"/>
          <p:nvPr/>
        </p:nvSpPr>
        <p:spPr>
          <a:xfrm>
            <a:off x="224949" y="405517"/>
            <a:ext cx="8640960" cy="6063198"/>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GB" sz="800" b="1" u="sng" dirty="0" smtClean="0"/>
              <a:t>  </a:t>
            </a:r>
            <a:endParaRPr lang="en-GB" sz="800" i="1" u="sng" dirty="0" smtClean="0"/>
          </a:p>
          <a:p>
            <a:pPr marL="285750" indent="-285750" algn="just">
              <a:lnSpc>
                <a:spcPct val="150000"/>
              </a:lnSpc>
              <a:buFont typeface="Arial" panose="020B0604020202020204" pitchFamily="34" charset="0"/>
              <a:buChar char="•"/>
            </a:pPr>
            <a:endParaRPr lang="en-GB" sz="800" b="1" dirty="0" smtClean="0"/>
          </a:p>
          <a:p>
            <a:pPr marL="285750" indent="-285750" algn="just">
              <a:lnSpc>
                <a:spcPct val="150000"/>
              </a:lnSpc>
              <a:buFont typeface="Arial" panose="020B0604020202020204" pitchFamily="34" charset="0"/>
              <a:buChar char="•"/>
            </a:pPr>
            <a:endParaRPr lang="en-GB" sz="800" b="1" dirty="0" smtClean="0"/>
          </a:p>
          <a:p>
            <a:pPr marL="285750" indent="-285750" algn="just">
              <a:lnSpc>
                <a:spcPct val="150000"/>
              </a:lnSpc>
              <a:buFont typeface="Arial" panose="020B0604020202020204" pitchFamily="34" charset="0"/>
              <a:buChar char="•"/>
            </a:pPr>
            <a:r>
              <a:rPr lang="en-GB" b="1" dirty="0" smtClean="0"/>
              <a:t>Prophet Muhammad Ibn Abdu-Allah Al-Qureshi </a:t>
            </a:r>
            <a:r>
              <a:rPr lang="en-GB" i="1" dirty="0" smtClean="0"/>
              <a:t>(Pbuh) </a:t>
            </a:r>
            <a:r>
              <a:rPr lang="en-GB" b="1" dirty="0" smtClean="0"/>
              <a:t>born in Mecca, </a:t>
            </a:r>
            <a:r>
              <a:rPr lang="en-GB" b="1" i="1" u="sng" dirty="0" smtClean="0"/>
              <a:t>circa</a:t>
            </a:r>
            <a:r>
              <a:rPr lang="en-GB" b="1" dirty="0" smtClean="0"/>
              <a:t> 571 AD.</a:t>
            </a:r>
          </a:p>
          <a:p>
            <a:pPr marL="285750" indent="-285750" algn="just">
              <a:lnSpc>
                <a:spcPct val="150000"/>
              </a:lnSpc>
              <a:buFont typeface="Arial" panose="020B0604020202020204" pitchFamily="34" charset="0"/>
              <a:buChar char="•"/>
            </a:pPr>
            <a:r>
              <a:rPr lang="en-GB" b="1" dirty="0" smtClean="0"/>
              <a:t>Received </a:t>
            </a:r>
            <a:r>
              <a:rPr lang="en-GB" i="1" dirty="0" smtClean="0"/>
              <a:t>(Pbuh) </a:t>
            </a:r>
            <a:r>
              <a:rPr lang="en-GB" b="1" dirty="0" smtClean="0"/>
              <a:t>his first revelation</a:t>
            </a:r>
            <a:r>
              <a:rPr lang="en-GB" b="1" i="1" dirty="0" smtClean="0">
                <a:solidFill>
                  <a:srgbClr val="002060"/>
                </a:solidFill>
              </a:rPr>
              <a:t> “</a:t>
            </a:r>
            <a:r>
              <a:rPr lang="en-GB" b="1" i="1" u="sng" dirty="0" smtClean="0">
                <a:solidFill>
                  <a:srgbClr val="002060"/>
                </a:solidFill>
              </a:rPr>
              <a:t>Surah”</a:t>
            </a:r>
            <a:r>
              <a:rPr lang="en-GB" b="1" i="1" dirty="0" smtClean="0">
                <a:solidFill>
                  <a:srgbClr val="002060"/>
                </a:solidFill>
              </a:rPr>
              <a:t> </a:t>
            </a:r>
            <a:r>
              <a:rPr lang="en-GB" b="1" dirty="0" smtClean="0"/>
              <a:t>through </a:t>
            </a:r>
            <a:r>
              <a:rPr lang="en-GB" b="1" dirty="0"/>
              <a:t>Archangel </a:t>
            </a:r>
            <a:r>
              <a:rPr lang="en-GB" b="1" dirty="0" smtClean="0"/>
              <a:t>Gabriel, </a:t>
            </a:r>
            <a:r>
              <a:rPr lang="en-GB" b="1" i="1" u="sng" dirty="0" smtClean="0"/>
              <a:t>circa</a:t>
            </a:r>
            <a:r>
              <a:rPr lang="en-GB" b="1" dirty="0" smtClean="0"/>
              <a:t> 610 AD.</a:t>
            </a:r>
            <a:r>
              <a:rPr lang="en-GB" i="1" dirty="0" smtClean="0"/>
              <a:t> </a:t>
            </a:r>
            <a:endParaRPr lang="en-GB" b="1" dirty="0" smtClean="0"/>
          </a:p>
          <a:p>
            <a:pPr marL="285750" indent="-285750" algn="just">
              <a:lnSpc>
                <a:spcPct val="150000"/>
              </a:lnSpc>
              <a:buFont typeface="Arial" panose="020B0604020202020204" pitchFamily="34" charset="0"/>
              <a:buChar char="•"/>
            </a:pPr>
            <a:r>
              <a:rPr lang="en-GB" b="1" dirty="0" smtClean="0"/>
              <a:t>The Prophet </a:t>
            </a:r>
            <a:r>
              <a:rPr lang="en-GB" i="1" dirty="0" smtClean="0"/>
              <a:t>(Pbuh) </a:t>
            </a:r>
            <a:r>
              <a:rPr lang="en-GB" b="1" dirty="0" smtClean="0"/>
              <a:t>emigrated with his disciples “</a:t>
            </a:r>
            <a:r>
              <a:rPr lang="en-GB" b="1" i="1" u="sng" dirty="0" smtClean="0">
                <a:solidFill>
                  <a:srgbClr val="002060"/>
                </a:solidFill>
              </a:rPr>
              <a:t>Sahabah</a:t>
            </a:r>
            <a:r>
              <a:rPr lang="en-GB" b="1" dirty="0" smtClean="0"/>
              <a:t>” to Medina in 622 AD. </a:t>
            </a:r>
          </a:p>
          <a:p>
            <a:pPr marL="285750" indent="-285750" algn="just">
              <a:lnSpc>
                <a:spcPct val="150000"/>
              </a:lnSpc>
              <a:buFont typeface="Arial" panose="020B0604020202020204" pitchFamily="34" charset="0"/>
              <a:buChar char="•"/>
            </a:pPr>
            <a:r>
              <a:rPr lang="en-GB" b="1" dirty="0"/>
              <a:t>Seventy out of the 114 </a:t>
            </a:r>
            <a:r>
              <a:rPr lang="en-GB" b="1" dirty="0" smtClean="0"/>
              <a:t>Quranic Chapters “</a:t>
            </a:r>
            <a:r>
              <a:rPr lang="en-GB" b="1" i="1" u="sng" dirty="0" smtClean="0">
                <a:solidFill>
                  <a:srgbClr val="002060"/>
                </a:solidFill>
              </a:rPr>
              <a:t>Surahs”</a:t>
            </a:r>
            <a:r>
              <a:rPr lang="en-GB" b="1" i="1" dirty="0" smtClean="0">
                <a:solidFill>
                  <a:srgbClr val="002060"/>
                </a:solidFill>
              </a:rPr>
              <a:t> </a:t>
            </a:r>
            <a:r>
              <a:rPr lang="en-GB" b="1" dirty="0"/>
              <a:t>were revealed during the first 12 revelation years in Mecca, and 44 </a:t>
            </a:r>
            <a:r>
              <a:rPr lang="en-GB" b="1" dirty="0" smtClean="0"/>
              <a:t>“</a:t>
            </a:r>
            <a:r>
              <a:rPr lang="en-GB" b="1" i="1" u="sng" dirty="0" smtClean="0">
                <a:solidFill>
                  <a:srgbClr val="002060"/>
                </a:solidFill>
              </a:rPr>
              <a:t>Surahs”</a:t>
            </a:r>
            <a:r>
              <a:rPr lang="en-GB" b="1" i="1" dirty="0" smtClean="0"/>
              <a:t> during</a:t>
            </a:r>
            <a:r>
              <a:rPr lang="en-GB" b="1" dirty="0" smtClean="0"/>
              <a:t> the 10 </a:t>
            </a:r>
            <a:r>
              <a:rPr lang="en-GB" b="1" dirty="0"/>
              <a:t>revelation years in </a:t>
            </a:r>
            <a:r>
              <a:rPr lang="en-GB" b="1" dirty="0" smtClean="0"/>
              <a:t>Medina.</a:t>
            </a:r>
          </a:p>
          <a:p>
            <a:pPr marL="285750" indent="-285750" algn="just">
              <a:lnSpc>
                <a:spcPct val="150000"/>
              </a:lnSpc>
              <a:buFont typeface="Arial" panose="020B0604020202020204" pitchFamily="34" charset="0"/>
              <a:buChar char="•"/>
            </a:pPr>
            <a:r>
              <a:rPr lang="en-GB" b="1" dirty="0" smtClean="0"/>
              <a:t>God Messenger </a:t>
            </a:r>
            <a:r>
              <a:rPr lang="en-GB" i="1" dirty="0" smtClean="0"/>
              <a:t>(Pbuh) </a:t>
            </a:r>
            <a:r>
              <a:rPr lang="en-GB" b="1" dirty="0"/>
              <a:t>died age </a:t>
            </a:r>
            <a:r>
              <a:rPr lang="en-GB" b="1" dirty="0" smtClean="0"/>
              <a:t>61 in Medina</a:t>
            </a:r>
            <a:r>
              <a:rPr lang="en-GB" b="1" i="1" dirty="0" smtClean="0"/>
              <a:t> in </a:t>
            </a:r>
            <a:r>
              <a:rPr lang="en-GB" b="1" dirty="0" smtClean="0"/>
              <a:t>632 AD </a:t>
            </a:r>
            <a:r>
              <a:rPr lang="en-GB" i="1" dirty="0" smtClean="0"/>
              <a:t>(Age 63 Lunar years).</a:t>
            </a:r>
          </a:p>
          <a:p>
            <a:pPr marL="285750" indent="-285750" algn="just">
              <a:lnSpc>
                <a:spcPct val="150000"/>
              </a:lnSpc>
              <a:buFont typeface="Arial" panose="020B0604020202020204" pitchFamily="34" charset="0"/>
              <a:buChar char="•"/>
            </a:pPr>
            <a:endParaRPr lang="en-GB" i="1" dirty="0" smtClean="0"/>
          </a:p>
          <a:p>
            <a:pPr marL="171450" indent="-171450" algn="just">
              <a:buFont typeface="Arial" panose="020B0604020202020204" pitchFamily="34" charset="0"/>
              <a:buChar char="•"/>
            </a:pPr>
            <a:endParaRPr lang="en-GB" sz="800" dirty="0" smtClean="0"/>
          </a:p>
          <a:p>
            <a:pPr marL="285750" indent="-285750" algn="just">
              <a:buFont typeface="Arial" panose="020B0604020202020204" pitchFamily="34" charset="0"/>
              <a:buChar char="•"/>
            </a:pPr>
            <a:endParaRPr lang="en-GB" sz="500" b="1" dirty="0" smtClean="0"/>
          </a:p>
          <a:p>
            <a:pPr marL="285750" indent="-285750" algn="just">
              <a:buFont typeface="Arial" panose="020B0604020202020204" pitchFamily="34" charset="0"/>
              <a:buChar char="•"/>
            </a:pPr>
            <a:endParaRPr lang="en-GB" b="1" u="sng" dirty="0" smtClean="0"/>
          </a:p>
          <a:p>
            <a:pPr marL="285750" indent="-285750" algn="just">
              <a:buFont typeface="Arial" panose="020B0604020202020204" pitchFamily="34" charset="0"/>
              <a:buChar char="•"/>
            </a:pPr>
            <a:endParaRPr lang="en-GB" sz="800" b="1" u="sng" dirty="0"/>
          </a:p>
          <a:p>
            <a:pPr marL="285750" indent="-285750" algn="just">
              <a:buFont typeface="Arial" panose="020B0604020202020204" pitchFamily="34" charset="0"/>
              <a:buChar char="•"/>
            </a:pPr>
            <a:r>
              <a:rPr lang="en-GB" b="1" u="sng" dirty="0" smtClean="0"/>
              <a:t>The 50</a:t>
            </a:r>
            <a:r>
              <a:rPr lang="en-GB" b="1" u="sng" baseline="30000" dirty="0" smtClean="0"/>
              <a:t>th</a:t>
            </a:r>
            <a:r>
              <a:rPr lang="en-GB" b="1" u="sng" dirty="0" smtClean="0"/>
              <a:t> </a:t>
            </a:r>
            <a:r>
              <a:rPr lang="en-GB" b="1" i="1" u="sng" dirty="0" smtClean="0">
                <a:solidFill>
                  <a:srgbClr val="002060"/>
                </a:solidFill>
              </a:rPr>
              <a:t>Surah</a:t>
            </a:r>
            <a:r>
              <a:rPr lang="en-GB" b="1" u="sng" dirty="0" smtClean="0"/>
              <a:t> (Chapter 17) and the 87</a:t>
            </a:r>
            <a:r>
              <a:rPr lang="en-GB" b="1" u="sng" baseline="30000" dirty="0" smtClean="0"/>
              <a:t>th</a:t>
            </a:r>
            <a:r>
              <a:rPr lang="en-GB" b="1" u="sng" dirty="0" smtClean="0"/>
              <a:t> </a:t>
            </a:r>
            <a:r>
              <a:rPr lang="en-GB" b="1" i="1" u="sng" dirty="0" smtClean="0">
                <a:solidFill>
                  <a:srgbClr val="002060"/>
                </a:solidFill>
              </a:rPr>
              <a:t>Surah</a:t>
            </a:r>
            <a:r>
              <a:rPr lang="en-GB" b="1" u="sng" dirty="0" smtClean="0"/>
              <a:t> (Chapter 2) </a:t>
            </a:r>
            <a:r>
              <a:rPr lang="en-GB" b="1" dirty="0" smtClean="0">
                <a:solidFill>
                  <a:srgbClr val="000000"/>
                </a:solidFill>
              </a:rPr>
              <a:t>includes verses on making and witnessing Wills, and guidelines to guardians.  </a:t>
            </a:r>
          </a:p>
          <a:p>
            <a:pPr marL="285750" indent="-285750" algn="just">
              <a:buFont typeface="Arial" panose="020B0604020202020204" pitchFamily="34" charset="0"/>
              <a:buChar char="•"/>
            </a:pPr>
            <a:endParaRPr lang="en-GB" sz="1000" dirty="0" smtClean="0"/>
          </a:p>
          <a:p>
            <a:pPr marL="285750" indent="-285750" algn="just">
              <a:buFont typeface="Arial" panose="020B0604020202020204" pitchFamily="34" charset="0"/>
              <a:buChar char="•"/>
            </a:pPr>
            <a:r>
              <a:rPr lang="en-GB" b="1" u="sng" dirty="0" smtClean="0"/>
              <a:t>The 92</a:t>
            </a:r>
            <a:r>
              <a:rPr lang="en-GB" b="1" u="sng" baseline="30000" dirty="0" smtClean="0"/>
              <a:t>nd</a:t>
            </a:r>
            <a:r>
              <a:rPr lang="en-GB" b="1" u="sng" dirty="0" smtClean="0"/>
              <a:t> </a:t>
            </a:r>
            <a:r>
              <a:rPr lang="en-GB" b="1" i="1" u="sng" dirty="0" smtClean="0">
                <a:solidFill>
                  <a:srgbClr val="002060"/>
                </a:solidFill>
              </a:rPr>
              <a:t>Surah</a:t>
            </a:r>
            <a:r>
              <a:rPr lang="en-GB" b="1" u="sng" dirty="0" smtClean="0"/>
              <a:t> (Chapter 4) includes</a:t>
            </a:r>
            <a:r>
              <a:rPr lang="en-GB" u="sng" dirty="0" smtClean="0"/>
              <a:t> </a:t>
            </a:r>
            <a:r>
              <a:rPr lang="en-GB" b="1" u="sng" dirty="0" smtClean="0"/>
              <a:t>the main </a:t>
            </a:r>
            <a:r>
              <a:rPr lang="en-GB" b="1" u="sng" dirty="0" smtClean="0">
                <a:solidFill>
                  <a:srgbClr val="000000"/>
                </a:solidFill>
              </a:rPr>
              <a:t>guidelines to guardians and Will executioners, prescribes </a:t>
            </a:r>
            <a:r>
              <a:rPr lang="en-GB" b="1" u="sng" dirty="0">
                <a:solidFill>
                  <a:srgbClr val="000000"/>
                </a:solidFill>
              </a:rPr>
              <a:t>heirs hierarchy </a:t>
            </a:r>
            <a:r>
              <a:rPr lang="en-GB" b="1" u="sng" dirty="0" smtClean="0">
                <a:solidFill>
                  <a:srgbClr val="000000"/>
                </a:solidFill>
              </a:rPr>
              <a:t>and their apportioned inheritance shares. </a:t>
            </a:r>
          </a:p>
          <a:p>
            <a:pPr marL="285750" indent="-285750" algn="just">
              <a:buFont typeface="Arial" panose="020B0604020202020204" pitchFamily="34" charset="0"/>
              <a:buChar char="•"/>
            </a:pPr>
            <a:endParaRPr lang="en-GB" sz="1000" dirty="0"/>
          </a:p>
          <a:p>
            <a:pPr marL="285750" indent="-285750" algn="just">
              <a:buFont typeface="Arial" panose="020B0604020202020204" pitchFamily="34" charset="0"/>
              <a:buChar char="•"/>
            </a:pPr>
            <a:r>
              <a:rPr lang="en-GB" b="1" u="sng" dirty="0" smtClean="0"/>
              <a:t>The 112</a:t>
            </a:r>
            <a:r>
              <a:rPr lang="en-GB" b="1" u="sng" baseline="30000" dirty="0" smtClean="0"/>
              <a:t>th</a:t>
            </a:r>
            <a:r>
              <a:rPr lang="en-GB" b="1" u="sng" dirty="0" smtClean="0"/>
              <a:t> </a:t>
            </a:r>
            <a:r>
              <a:rPr lang="en-GB" b="1" i="1" u="sng" dirty="0" smtClean="0">
                <a:solidFill>
                  <a:srgbClr val="002060"/>
                </a:solidFill>
              </a:rPr>
              <a:t>Surah</a:t>
            </a:r>
            <a:r>
              <a:rPr lang="en-GB" b="1" u="sng" dirty="0" smtClean="0"/>
              <a:t> (Chapter 5) </a:t>
            </a:r>
            <a:r>
              <a:rPr lang="en-GB" b="1" dirty="0" smtClean="0"/>
              <a:t>includes verses on the </a:t>
            </a:r>
            <a:r>
              <a:rPr lang="en-GB" b="1" dirty="0" smtClean="0">
                <a:solidFill>
                  <a:srgbClr val="000000"/>
                </a:solidFill>
              </a:rPr>
              <a:t>fundamentals of making, witnessing, executing and contesting a Will.</a:t>
            </a:r>
            <a:endParaRPr lang="en-GB" b="1" dirty="0">
              <a:solidFill>
                <a:srgbClr val="000000"/>
              </a:solidFill>
            </a:endParaRPr>
          </a:p>
        </p:txBody>
      </p:sp>
      <p:sp>
        <p:nvSpPr>
          <p:cNvPr id="7" name="TextBox 6"/>
          <p:cNvSpPr txBox="1"/>
          <p:nvPr/>
        </p:nvSpPr>
        <p:spPr>
          <a:xfrm>
            <a:off x="224949" y="413766"/>
            <a:ext cx="8640960" cy="461665"/>
          </a:xfrm>
          <a:prstGeom prst="rect">
            <a:avLst/>
          </a:prstGeom>
          <a:solidFill>
            <a:srgbClr val="FFFF00"/>
          </a:solidFill>
          <a:ln>
            <a:solidFill>
              <a:schemeClr val="tx1"/>
            </a:solidFill>
          </a:ln>
        </p:spPr>
        <p:txBody>
          <a:bodyPr wrap="square" rtlCol="0">
            <a:spAutoFit/>
          </a:bodyPr>
          <a:lstStyle/>
          <a:p>
            <a:pPr algn="just"/>
            <a:r>
              <a:rPr lang="en-GB" sz="2400" b="1" dirty="0"/>
              <a:t>1A. Source of Islamic Will and Inheritance Laws</a:t>
            </a:r>
          </a:p>
        </p:txBody>
      </p:sp>
      <p:sp>
        <p:nvSpPr>
          <p:cNvPr id="8" name="TextBox 7"/>
          <p:cNvSpPr txBox="1"/>
          <p:nvPr/>
        </p:nvSpPr>
        <p:spPr>
          <a:xfrm>
            <a:off x="224949" y="3645024"/>
            <a:ext cx="8663610" cy="461665"/>
          </a:xfrm>
          <a:prstGeom prst="rect">
            <a:avLst/>
          </a:prstGeom>
          <a:solidFill>
            <a:srgbClr val="FFFF00"/>
          </a:solidFill>
          <a:ln>
            <a:solidFill>
              <a:schemeClr val="tx1"/>
            </a:solidFill>
          </a:ln>
        </p:spPr>
        <p:txBody>
          <a:bodyPr wrap="square" rtlCol="0">
            <a:spAutoFit/>
          </a:bodyPr>
          <a:lstStyle/>
          <a:p>
            <a:pPr algn="just"/>
            <a:r>
              <a:rPr lang="en-GB" sz="2400" b="1" dirty="0"/>
              <a:t>1B. Chronology vs. Quranic Order of Inheritance “</a:t>
            </a:r>
            <a:r>
              <a:rPr lang="en-GB" sz="2400" b="1" i="1" dirty="0"/>
              <a:t>Surahs”</a:t>
            </a:r>
            <a:r>
              <a:rPr lang="en-GB" sz="2400" b="1" dirty="0"/>
              <a:t>  </a:t>
            </a:r>
          </a:p>
        </p:txBody>
      </p:sp>
    </p:spTree>
    <p:extLst>
      <p:ext uri="{BB962C8B-B14F-4D97-AF65-F5344CB8AC3E}">
        <p14:creationId xmlns:p14="http://schemas.microsoft.com/office/powerpoint/2010/main" val="1143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30</a:t>
            </a:fld>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3" t="14413" r="37258" b="30117"/>
          <a:stretch/>
        </p:blipFill>
        <p:spPr bwMode="auto">
          <a:xfrm>
            <a:off x="-40815" y="523933"/>
            <a:ext cx="9184815" cy="6334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 y="713"/>
            <a:ext cx="9143999" cy="523220"/>
          </a:xfrm>
          <a:prstGeom prst="rect">
            <a:avLst/>
          </a:prstGeom>
          <a:solidFill>
            <a:schemeClr val="tx1"/>
          </a:solidFill>
          <a:ln w="28575">
            <a:solidFill>
              <a:schemeClr val="bg1"/>
            </a:solidFill>
          </a:ln>
        </p:spPr>
        <p:txBody>
          <a:bodyPr wrap="square" rtlCol="0">
            <a:spAutoFit/>
          </a:bodyPr>
          <a:lstStyle/>
          <a:p>
            <a:pPr algn="ctr"/>
            <a:r>
              <a:rPr lang="en-GB" sz="2800" b="1" dirty="0" smtClean="0">
                <a:solidFill>
                  <a:srgbClr val="FFFF00"/>
                </a:solidFill>
              </a:rPr>
              <a:t>Outputs Case </a:t>
            </a:r>
            <a:r>
              <a:rPr lang="en-GB" sz="2800" b="1" dirty="0">
                <a:solidFill>
                  <a:srgbClr val="FFFF00"/>
                </a:solidFill>
              </a:rPr>
              <a:t>A</a:t>
            </a:r>
            <a:r>
              <a:rPr lang="en-GB" sz="2800" b="1" dirty="0" smtClean="0">
                <a:solidFill>
                  <a:srgbClr val="FFFF00"/>
                </a:solidFill>
              </a:rPr>
              <a:t>: Sa’d Leaving Wife, Two Daughters &amp; Brother</a:t>
            </a:r>
            <a:endParaRPr lang="en-GB" sz="2800" b="1" dirty="0">
              <a:solidFill>
                <a:srgbClr val="FFFF00"/>
              </a:solidFill>
            </a:endParaRPr>
          </a:p>
        </p:txBody>
      </p:sp>
    </p:spTree>
    <p:extLst>
      <p:ext uri="{BB962C8B-B14F-4D97-AF65-F5344CB8AC3E}">
        <p14:creationId xmlns:p14="http://schemas.microsoft.com/office/powerpoint/2010/main" val="3821980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31</a:t>
            </a:fld>
            <a:endParaRPr lang="en-GB" dirty="0"/>
          </a:p>
        </p:txBody>
      </p:sp>
      <p:sp>
        <p:nvSpPr>
          <p:cNvPr id="5" name="TextBox 4"/>
          <p:cNvSpPr txBox="1"/>
          <p:nvPr/>
        </p:nvSpPr>
        <p:spPr>
          <a:xfrm>
            <a:off x="0" y="0"/>
            <a:ext cx="9144000" cy="492443"/>
          </a:xfrm>
          <a:prstGeom prst="rect">
            <a:avLst/>
          </a:prstGeom>
          <a:solidFill>
            <a:schemeClr val="tx1"/>
          </a:solidFill>
          <a:ln w="28575">
            <a:solidFill>
              <a:schemeClr val="bg1"/>
            </a:solidFill>
          </a:ln>
        </p:spPr>
        <p:txBody>
          <a:bodyPr wrap="square" rtlCol="0">
            <a:spAutoFit/>
          </a:bodyPr>
          <a:lstStyle/>
          <a:p>
            <a:pPr algn="ctr"/>
            <a:r>
              <a:rPr lang="en-GB" sz="2600" b="1" dirty="0" smtClean="0">
                <a:solidFill>
                  <a:srgbClr val="FFFF00"/>
                </a:solidFill>
              </a:rPr>
              <a:t>Inputs Case B: Man Leaving , Daughter, Granddaughter &amp; Sister</a:t>
            </a:r>
            <a:endParaRPr lang="en-GB" sz="2600" b="1" dirty="0">
              <a:solidFill>
                <a:srgbClr val="FFFF00"/>
              </a:solidFill>
            </a:endParaRPr>
          </a:p>
        </p:txBody>
      </p:sp>
      <p:sp>
        <p:nvSpPr>
          <p:cNvPr id="4" name="Rectangle 3"/>
          <p:cNvSpPr/>
          <p:nvPr/>
        </p:nvSpPr>
        <p:spPr>
          <a:xfrm>
            <a:off x="3073490" y="1499249"/>
            <a:ext cx="3467878" cy="288032"/>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797" t="17934" r="35082" b="27325"/>
          <a:stretch/>
        </p:blipFill>
        <p:spPr bwMode="auto">
          <a:xfrm>
            <a:off x="-54260" y="492443"/>
            <a:ext cx="9252520" cy="636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0049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32</a:t>
            </a:fld>
            <a:endParaRPr lang="en-GB" dirty="0"/>
          </a:p>
        </p:txBody>
      </p:sp>
      <p:sp>
        <p:nvSpPr>
          <p:cNvPr id="4" name="TextBox 3"/>
          <p:cNvSpPr txBox="1"/>
          <p:nvPr/>
        </p:nvSpPr>
        <p:spPr>
          <a:xfrm>
            <a:off x="0" y="0"/>
            <a:ext cx="9144000" cy="492443"/>
          </a:xfrm>
          <a:prstGeom prst="rect">
            <a:avLst/>
          </a:prstGeom>
          <a:solidFill>
            <a:schemeClr val="tx1"/>
          </a:solidFill>
          <a:ln w="28575">
            <a:solidFill>
              <a:schemeClr val="bg1"/>
            </a:solidFill>
          </a:ln>
        </p:spPr>
        <p:txBody>
          <a:bodyPr wrap="square" rtlCol="0">
            <a:spAutoFit/>
          </a:bodyPr>
          <a:lstStyle/>
          <a:p>
            <a:pPr algn="ctr"/>
            <a:r>
              <a:rPr lang="en-GB" sz="2600" b="1" dirty="0" smtClean="0">
                <a:solidFill>
                  <a:srgbClr val="FFFF00"/>
                </a:solidFill>
              </a:rPr>
              <a:t>Outputs Case B:  Man Leaving , Daughter, Granddaughter &amp; Sister</a:t>
            </a:r>
            <a:endParaRPr lang="en-GB" sz="2600" b="1" dirty="0">
              <a:solidFill>
                <a:srgbClr val="FFFF00"/>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29" t="17619" r="35238" b="26952"/>
          <a:stretch/>
        </p:blipFill>
        <p:spPr bwMode="auto">
          <a:xfrm>
            <a:off x="-1" y="492443"/>
            <a:ext cx="9144001" cy="635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537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38" t="14393" r="37013" b="29707"/>
          <a:stretch/>
        </p:blipFill>
        <p:spPr bwMode="auto">
          <a:xfrm>
            <a:off x="-80054" y="584776"/>
            <a:ext cx="9332574" cy="637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199" y="0"/>
            <a:ext cx="9129801" cy="584775"/>
          </a:xfrm>
          <a:prstGeom prst="rect">
            <a:avLst/>
          </a:prstGeom>
          <a:solidFill>
            <a:schemeClr val="tx1"/>
          </a:solidFill>
          <a:ln w="28575">
            <a:solidFill>
              <a:schemeClr val="bg1"/>
            </a:solidFill>
          </a:ln>
        </p:spPr>
        <p:txBody>
          <a:bodyPr wrap="square" rtlCol="0">
            <a:spAutoFit/>
          </a:bodyPr>
          <a:lstStyle/>
          <a:p>
            <a:pPr algn="ctr"/>
            <a:r>
              <a:rPr lang="en-GB" sz="3200" b="1" dirty="0" smtClean="0">
                <a:solidFill>
                  <a:srgbClr val="FFFF00"/>
                </a:solidFill>
              </a:rPr>
              <a:t>Inputs Case C: Man leaving Wife, Children &amp; Parents</a:t>
            </a:r>
            <a:endParaRPr lang="en-GB" sz="3200" b="1" dirty="0">
              <a:solidFill>
                <a:srgbClr val="FFFF00"/>
              </a:solidFill>
            </a:endParaRPr>
          </a:p>
        </p:txBody>
      </p:sp>
      <p:sp>
        <p:nvSpPr>
          <p:cNvPr id="3" name="Slide Number Placeholder 2"/>
          <p:cNvSpPr>
            <a:spLocks noGrp="1"/>
          </p:cNvSpPr>
          <p:nvPr>
            <p:ph type="sldNum" sz="quarter" idx="12"/>
          </p:nvPr>
        </p:nvSpPr>
        <p:spPr/>
        <p:txBody>
          <a:bodyPr/>
          <a:lstStyle/>
          <a:p>
            <a:fld id="{E03270F7-A444-4323-8500-EEB0C563AEED}" type="slidenum">
              <a:rPr lang="en-GB" smtClean="0"/>
              <a:t>33</a:t>
            </a:fld>
            <a:endParaRPr lang="en-GB" dirty="0"/>
          </a:p>
        </p:txBody>
      </p:sp>
    </p:spTree>
    <p:extLst>
      <p:ext uri="{BB962C8B-B14F-4D97-AF65-F5344CB8AC3E}">
        <p14:creationId xmlns:p14="http://schemas.microsoft.com/office/powerpoint/2010/main" val="19188602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59" t="14476" r="37077" b="29585"/>
          <a:stretch/>
        </p:blipFill>
        <p:spPr bwMode="auto">
          <a:xfrm>
            <a:off x="-81357" y="584775"/>
            <a:ext cx="9317923" cy="639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604" y="0"/>
            <a:ext cx="9144000" cy="553998"/>
          </a:xfrm>
          <a:prstGeom prst="rect">
            <a:avLst/>
          </a:prstGeom>
          <a:solidFill>
            <a:schemeClr val="tx1"/>
          </a:solidFill>
          <a:ln w="28575">
            <a:solidFill>
              <a:schemeClr val="bg1"/>
            </a:solidFill>
          </a:ln>
        </p:spPr>
        <p:txBody>
          <a:bodyPr wrap="square" rtlCol="0">
            <a:spAutoFit/>
          </a:bodyPr>
          <a:lstStyle/>
          <a:p>
            <a:pPr algn="ctr"/>
            <a:r>
              <a:rPr lang="en-GB" sz="3000" b="1" dirty="0" smtClean="0">
                <a:solidFill>
                  <a:srgbClr val="FFFF00"/>
                </a:solidFill>
              </a:rPr>
              <a:t>Outputs Case C: Man leaving Wife, Children &amp; Parents</a:t>
            </a:r>
            <a:endParaRPr lang="en-GB" sz="3000" b="1" dirty="0">
              <a:solidFill>
                <a:srgbClr val="FFFF00"/>
              </a:solidFill>
            </a:endParaRPr>
          </a:p>
        </p:txBody>
      </p:sp>
      <p:sp>
        <p:nvSpPr>
          <p:cNvPr id="2" name="Slide Number Placeholder 1"/>
          <p:cNvSpPr>
            <a:spLocks noGrp="1"/>
          </p:cNvSpPr>
          <p:nvPr>
            <p:ph type="sldNum" sz="quarter" idx="12"/>
          </p:nvPr>
        </p:nvSpPr>
        <p:spPr/>
        <p:txBody>
          <a:bodyPr/>
          <a:lstStyle/>
          <a:p>
            <a:fld id="{E03270F7-A444-4323-8500-EEB0C563AEED}" type="slidenum">
              <a:rPr lang="en-GB" smtClean="0"/>
              <a:t>34</a:t>
            </a:fld>
            <a:endParaRPr lang="en-GB" dirty="0"/>
          </a:p>
        </p:txBody>
      </p:sp>
    </p:spTree>
    <p:extLst>
      <p:ext uri="{BB962C8B-B14F-4D97-AF65-F5344CB8AC3E}">
        <p14:creationId xmlns:p14="http://schemas.microsoft.com/office/powerpoint/2010/main" val="20648080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26" t="14514" r="37242" b="29829"/>
          <a:stretch/>
        </p:blipFill>
        <p:spPr bwMode="auto">
          <a:xfrm>
            <a:off x="-1035" y="584775"/>
            <a:ext cx="9152676" cy="6372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0"/>
            <a:ext cx="9109398" cy="523220"/>
          </a:xfrm>
          <a:prstGeom prst="rect">
            <a:avLst/>
          </a:prstGeom>
          <a:solidFill>
            <a:schemeClr val="tx1"/>
          </a:solidFill>
          <a:ln w="28575">
            <a:solidFill>
              <a:schemeClr val="bg1"/>
            </a:solidFill>
          </a:ln>
        </p:spPr>
        <p:txBody>
          <a:bodyPr wrap="square" rtlCol="0">
            <a:spAutoFit/>
          </a:bodyPr>
          <a:lstStyle/>
          <a:p>
            <a:pPr algn="ctr"/>
            <a:r>
              <a:rPr lang="en-GB" sz="2800" b="1" dirty="0" smtClean="0">
                <a:solidFill>
                  <a:srgbClr val="FFFF00"/>
                </a:solidFill>
              </a:rPr>
              <a:t>Inputs Case D: Woman leaving Husband, Children &amp; Parents</a:t>
            </a:r>
            <a:endParaRPr lang="en-GB" sz="2800" b="1" dirty="0">
              <a:solidFill>
                <a:srgbClr val="FFFF00"/>
              </a:solidFill>
            </a:endParaRPr>
          </a:p>
        </p:txBody>
      </p:sp>
      <p:sp>
        <p:nvSpPr>
          <p:cNvPr id="2" name="Slide Number Placeholder 1"/>
          <p:cNvSpPr>
            <a:spLocks noGrp="1"/>
          </p:cNvSpPr>
          <p:nvPr>
            <p:ph type="sldNum" sz="quarter" idx="12"/>
          </p:nvPr>
        </p:nvSpPr>
        <p:spPr/>
        <p:txBody>
          <a:bodyPr/>
          <a:lstStyle/>
          <a:p>
            <a:fld id="{E03270F7-A444-4323-8500-EEB0C563AEED}" type="slidenum">
              <a:rPr lang="en-GB" smtClean="0"/>
              <a:t>35</a:t>
            </a:fld>
            <a:endParaRPr lang="en-GB" dirty="0"/>
          </a:p>
        </p:txBody>
      </p:sp>
    </p:spTree>
    <p:extLst>
      <p:ext uri="{BB962C8B-B14F-4D97-AF65-F5344CB8AC3E}">
        <p14:creationId xmlns:p14="http://schemas.microsoft.com/office/powerpoint/2010/main" val="185906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65" t="14314" r="37144" b="29786"/>
          <a:stretch/>
        </p:blipFill>
        <p:spPr bwMode="auto">
          <a:xfrm>
            <a:off x="-47928" y="507831"/>
            <a:ext cx="9289437" cy="6446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889" y="0"/>
            <a:ext cx="9128111" cy="507831"/>
          </a:xfrm>
          <a:prstGeom prst="rect">
            <a:avLst/>
          </a:prstGeom>
          <a:solidFill>
            <a:schemeClr val="tx1"/>
          </a:solidFill>
          <a:ln w="28575">
            <a:solidFill>
              <a:schemeClr val="bg1"/>
            </a:solidFill>
          </a:ln>
        </p:spPr>
        <p:txBody>
          <a:bodyPr wrap="square" rtlCol="0">
            <a:spAutoFit/>
          </a:bodyPr>
          <a:lstStyle/>
          <a:p>
            <a:pPr algn="ctr"/>
            <a:r>
              <a:rPr lang="en-GB" sz="2700" b="1" dirty="0" smtClean="0">
                <a:solidFill>
                  <a:srgbClr val="FFFF00"/>
                </a:solidFill>
              </a:rPr>
              <a:t>Outputs Case D: Woman leaving Husband, Children &amp; Parents</a:t>
            </a:r>
            <a:endParaRPr lang="en-GB" sz="2700" b="1" dirty="0">
              <a:solidFill>
                <a:srgbClr val="FFFF00"/>
              </a:solidFill>
            </a:endParaRPr>
          </a:p>
        </p:txBody>
      </p:sp>
      <p:sp>
        <p:nvSpPr>
          <p:cNvPr id="2" name="Slide Number Placeholder 1"/>
          <p:cNvSpPr>
            <a:spLocks noGrp="1"/>
          </p:cNvSpPr>
          <p:nvPr>
            <p:ph type="sldNum" sz="quarter" idx="12"/>
          </p:nvPr>
        </p:nvSpPr>
        <p:spPr/>
        <p:txBody>
          <a:bodyPr/>
          <a:lstStyle/>
          <a:p>
            <a:fld id="{E03270F7-A444-4323-8500-EEB0C563AEED}" type="slidenum">
              <a:rPr lang="en-GB" smtClean="0"/>
              <a:t>36</a:t>
            </a:fld>
            <a:endParaRPr lang="en-GB" dirty="0"/>
          </a:p>
        </p:txBody>
      </p:sp>
    </p:spTree>
    <p:extLst>
      <p:ext uri="{BB962C8B-B14F-4D97-AF65-F5344CB8AC3E}">
        <p14:creationId xmlns:p14="http://schemas.microsoft.com/office/powerpoint/2010/main" val="34027382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25" t="14133" r="36960" b="29858"/>
          <a:stretch/>
        </p:blipFill>
        <p:spPr bwMode="auto">
          <a:xfrm>
            <a:off x="-54260" y="584775"/>
            <a:ext cx="9306780" cy="6350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0"/>
            <a:ext cx="9144000" cy="584775"/>
          </a:xfrm>
          <a:prstGeom prst="rect">
            <a:avLst/>
          </a:prstGeom>
          <a:solidFill>
            <a:schemeClr val="tx1"/>
          </a:solidFill>
          <a:ln w="28575">
            <a:solidFill>
              <a:schemeClr val="bg1"/>
            </a:solidFill>
          </a:ln>
        </p:spPr>
        <p:txBody>
          <a:bodyPr wrap="square" rtlCol="0">
            <a:spAutoFit/>
          </a:bodyPr>
          <a:lstStyle/>
          <a:p>
            <a:pPr algn="ctr"/>
            <a:r>
              <a:rPr lang="en-GB" sz="3200" b="1" dirty="0" smtClean="0">
                <a:solidFill>
                  <a:srgbClr val="FFFF00"/>
                </a:solidFill>
              </a:rPr>
              <a:t>Inputs Case E: Man leaving Wife &amp; Parents</a:t>
            </a:r>
            <a:endParaRPr lang="en-GB" sz="3200" b="1" dirty="0">
              <a:solidFill>
                <a:srgbClr val="FFFF00"/>
              </a:solidFill>
            </a:endParaRPr>
          </a:p>
        </p:txBody>
      </p:sp>
      <p:sp>
        <p:nvSpPr>
          <p:cNvPr id="2" name="Slide Number Placeholder 1"/>
          <p:cNvSpPr>
            <a:spLocks noGrp="1"/>
          </p:cNvSpPr>
          <p:nvPr>
            <p:ph type="sldNum" sz="quarter" idx="12"/>
          </p:nvPr>
        </p:nvSpPr>
        <p:spPr/>
        <p:txBody>
          <a:bodyPr/>
          <a:lstStyle/>
          <a:p>
            <a:fld id="{E03270F7-A444-4323-8500-EEB0C563AEED}" type="slidenum">
              <a:rPr lang="en-GB" smtClean="0"/>
              <a:t>37</a:t>
            </a:fld>
            <a:endParaRPr lang="en-GB" dirty="0"/>
          </a:p>
        </p:txBody>
      </p:sp>
    </p:spTree>
    <p:extLst>
      <p:ext uri="{BB962C8B-B14F-4D97-AF65-F5344CB8AC3E}">
        <p14:creationId xmlns:p14="http://schemas.microsoft.com/office/powerpoint/2010/main" val="16820506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13" t="14336" r="37431" b="29708"/>
          <a:stretch/>
        </p:blipFill>
        <p:spPr bwMode="auto">
          <a:xfrm>
            <a:off x="-86802" y="590221"/>
            <a:ext cx="9241909" cy="630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5445"/>
            <a:ext cx="9155107" cy="584775"/>
          </a:xfrm>
          <a:prstGeom prst="rect">
            <a:avLst/>
          </a:prstGeom>
          <a:solidFill>
            <a:schemeClr val="tx1"/>
          </a:solidFill>
          <a:ln w="28575">
            <a:solidFill>
              <a:schemeClr val="bg1"/>
            </a:solidFill>
          </a:ln>
        </p:spPr>
        <p:txBody>
          <a:bodyPr wrap="square" rtlCol="0">
            <a:spAutoFit/>
          </a:bodyPr>
          <a:lstStyle/>
          <a:p>
            <a:pPr algn="ctr"/>
            <a:r>
              <a:rPr lang="en-GB" sz="3200" b="1" dirty="0" smtClean="0">
                <a:solidFill>
                  <a:srgbClr val="FFFF00"/>
                </a:solidFill>
              </a:rPr>
              <a:t>Outputs Case E: Man leaving Wife &amp; Parents</a:t>
            </a:r>
            <a:endParaRPr lang="en-GB" sz="3200" b="1" dirty="0">
              <a:solidFill>
                <a:srgbClr val="FFFF00"/>
              </a:solidFill>
            </a:endParaRPr>
          </a:p>
        </p:txBody>
      </p:sp>
      <p:sp>
        <p:nvSpPr>
          <p:cNvPr id="2" name="Slide Number Placeholder 1"/>
          <p:cNvSpPr>
            <a:spLocks noGrp="1"/>
          </p:cNvSpPr>
          <p:nvPr>
            <p:ph type="sldNum" sz="quarter" idx="12"/>
          </p:nvPr>
        </p:nvSpPr>
        <p:spPr/>
        <p:txBody>
          <a:bodyPr/>
          <a:lstStyle/>
          <a:p>
            <a:fld id="{E03270F7-A444-4323-8500-EEB0C563AEED}" type="slidenum">
              <a:rPr lang="en-GB" smtClean="0"/>
              <a:t>38</a:t>
            </a:fld>
            <a:endParaRPr lang="en-GB" dirty="0"/>
          </a:p>
        </p:txBody>
      </p:sp>
    </p:spTree>
    <p:extLst>
      <p:ext uri="{BB962C8B-B14F-4D97-AF65-F5344CB8AC3E}">
        <p14:creationId xmlns:p14="http://schemas.microsoft.com/office/powerpoint/2010/main" val="2616546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39</a:t>
            </a:fld>
            <a:endParaRPr lang="en-GB" dirty="0"/>
          </a:p>
        </p:txBody>
      </p:sp>
      <p:sp>
        <p:nvSpPr>
          <p:cNvPr id="4" name="TextBox 3"/>
          <p:cNvSpPr txBox="1"/>
          <p:nvPr/>
        </p:nvSpPr>
        <p:spPr>
          <a:xfrm>
            <a:off x="24933" y="312"/>
            <a:ext cx="9119067" cy="584775"/>
          </a:xfrm>
          <a:prstGeom prst="rect">
            <a:avLst/>
          </a:prstGeom>
          <a:solidFill>
            <a:schemeClr val="tx1"/>
          </a:solidFill>
          <a:ln w="28575">
            <a:solidFill>
              <a:schemeClr val="bg1"/>
            </a:solidFill>
          </a:ln>
        </p:spPr>
        <p:txBody>
          <a:bodyPr wrap="square" rtlCol="0">
            <a:spAutoFit/>
          </a:bodyPr>
          <a:lstStyle/>
          <a:p>
            <a:pPr algn="ctr"/>
            <a:r>
              <a:rPr lang="en-GB" sz="3200" b="1" dirty="0" smtClean="0">
                <a:solidFill>
                  <a:srgbClr val="FFFF00"/>
                </a:solidFill>
              </a:rPr>
              <a:t>Inputs Case F: “Kalala” Man leaving 4 Wives</a:t>
            </a:r>
            <a:endParaRPr lang="en-GB" sz="3200" b="1" dirty="0">
              <a:solidFill>
                <a:srgbClr val="FFFF00"/>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62" r="44304" b="41949"/>
          <a:stretch/>
        </p:blipFill>
        <p:spPr bwMode="auto">
          <a:xfrm>
            <a:off x="-1" y="585087"/>
            <a:ext cx="9157901" cy="627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930001" y="6021288"/>
            <a:ext cx="1946255" cy="576064"/>
            <a:chOff x="4865699" y="5877272"/>
            <a:chExt cx="1433679" cy="576064"/>
          </a:xfrm>
        </p:grpSpPr>
        <p:sp>
          <p:nvSpPr>
            <p:cNvPr id="5" name="Left Arrow Callout 4"/>
            <p:cNvSpPr/>
            <p:nvPr/>
          </p:nvSpPr>
          <p:spPr>
            <a:xfrm>
              <a:off x="4865699" y="5877272"/>
              <a:ext cx="1433679" cy="576064"/>
            </a:xfrm>
            <a:prstGeom prst="leftArrowCallout">
              <a:avLst>
                <a:gd name="adj1" fmla="val 25000"/>
                <a:gd name="adj2" fmla="val 25000"/>
                <a:gd name="adj3" fmla="val 25000"/>
                <a:gd name="adj4" fmla="val 700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5292079" y="5934471"/>
              <a:ext cx="1007299" cy="461665"/>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4 Wives?</a:t>
              </a:r>
              <a:endParaRPr lang="en-GB" sz="2400"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6397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4</a:t>
            </a:fld>
            <a:endParaRPr lang="en-GB" dirty="0"/>
          </a:p>
        </p:txBody>
      </p:sp>
      <p:graphicFrame>
        <p:nvGraphicFramePr>
          <p:cNvPr id="3" name="Chart 2"/>
          <p:cNvGraphicFramePr>
            <a:graphicFrameLocks/>
          </p:cNvGraphicFramePr>
          <p:nvPr>
            <p:extLst>
              <p:ext uri="{D42A27DB-BD31-4B8C-83A1-F6EECF244321}">
                <p14:modId xmlns:p14="http://schemas.microsoft.com/office/powerpoint/2010/main" val="1221780242"/>
              </p:ext>
            </p:extLst>
          </p:nvPr>
        </p:nvGraphicFramePr>
        <p:xfrm>
          <a:off x="539552" y="188640"/>
          <a:ext cx="8315692" cy="60486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2699692" y="3462590"/>
            <a:ext cx="6076057" cy="369332"/>
          </a:xfrm>
          <a:prstGeom prst="rect">
            <a:avLst/>
          </a:prstGeom>
          <a:noFill/>
          <a:ln>
            <a:noFill/>
          </a:ln>
        </p:spPr>
        <p:txBody>
          <a:bodyPr wrap="square" rtlCol="0">
            <a:spAutoFit/>
          </a:bodyPr>
          <a:lstStyle/>
          <a:p>
            <a:pPr algn="ctr"/>
            <a:r>
              <a:rPr lang="en-GB" b="1" dirty="0" smtClean="0">
                <a:latin typeface="Andalus" panose="02020603050405020304" pitchFamily="18" charset="-78"/>
                <a:cs typeface="Andalus" panose="02020603050405020304" pitchFamily="18" charset="-78"/>
              </a:rPr>
              <a:t>No. of Ayahs  in  Surah</a:t>
            </a:r>
            <a:endParaRPr lang="en-GB" b="1" dirty="0">
              <a:latin typeface="Andalus" panose="02020603050405020304" pitchFamily="18" charset="-78"/>
              <a:cs typeface="Andalus" panose="02020603050405020304" pitchFamily="18" charset="-78"/>
            </a:endParaRPr>
          </a:p>
        </p:txBody>
      </p:sp>
      <p:grpSp>
        <p:nvGrpSpPr>
          <p:cNvPr id="51" name="Group 50"/>
          <p:cNvGrpSpPr/>
          <p:nvPr/>
        </p:nvGrpSpPr>
        <p:grpSpPr>
          <a:xfrm>
            <a:off x="850000" y="6123994"/>
            <a:ext cx="7704856" cy="550158"/>
            <a:chOff x="827584" y="6053286"/>
            <a:chExt cx="7704856" cy="550158"/>
          </a:xfrm>
        </p:grpSpPr>
        <p:sp>
          <p:nvSpPr>
            <p:cNvPr id="4" name="TextBox 3"/>
            <p:cNvSpPr txBox="1"/>
            <p:nvPr/>
          </p:nvSpPr>
          <p:spPr>
            <a:xfrm>
              <a:off x="827584" y="6053286"/>
              <a:ext cx="7704856" cy="384721"/>
            </a:xfrm>
            <a:prstGeom prst="rect">
              <a:avLst/>
            </a:prstGeom>
            <a:noFill/>
            <a:ln>
              <a:solidFill>
                <a:schemeClr val="bg1">
                  <a:lumMod val="50000"/>
                </a:schemeClr>
              </a:solidFill>
            </a:ln>
          </p:spPr>
          <p:txBody>
            <a:bodyPr wrap="square" rtlCol="0">
              <a:spAutoFit/>
            </a:bodyPr>
            <a:lstStyle/>
            <a:p>
              <a:r>
                <a:rPr lang="en-GB" sz="1900" b="1" dirty="0" smtClean="0">
                  <a:latin typeface="Andalus" panose="02020603050405020304" pitchFamily="18" charset="-78"/>
                  <a:cs typeface="Andalus" panose="02020603050405020304" pitchFamily="18" charset="-78"/>
                </a:rPr>
                <a:t>   0            </a:t>
              </a:r>
              <a:r>
                <a:rPr lang="en-GB" sz="1900" b="1" i="1" u="sng" dirty="0" smtClean="0">
                  <a:latin typeface="Andalus" panose="02020603050405020304" pitchFamily="18" charset="-78"/>
                  <a:cs typeface="Andalus" panose="02020603050405020304" pitchFamily="18" charset="-78"/>
                </a:rPr>
                <a:t>Mecca  </a:t>
              </a:r>
              <a:r>
                <a:rPr lang="en-GB" sz="1900" b="1" dirty="0" smtClean="0">
                  <a:latin typeface="Andalus" panose="02020603050405020304" pitchFamily="18" charset="-78"/>
                  <a:cs typeface="Andalus" panose="02020603050405020304" pitchFamily="18" charset="-78"/>
                </a:rPr>
                <a:t>                          10                      </a:t>
              </a:r>
              <a:r>
                <a:rPr lang="en-GB" sz="1900" b="1" i="1" u="sng" dirty="0" smtClean="0">
                  <a:latin typeface="Andalus" panose="02020603050405020304" pitchFamily="18" charset="-78"/>
                  <a:cs typeface="Andalus" panose="02020603050405020304" pitchFamily="18" charset="-78"/>
                </a:rPr>
                <a:t>Medina</a:t>
              </a:r>
              <a:r>
                <a:rPr lang="en-GB" sz="1900" b="1" dirty="0" smtClean="0">
                  <a:latin typeface="Andalus" panose="02020603050405020304" pitchFamily="18" charset="-78"/>
                  <a:cs typeface="Andalus" panose="02020603050405020304" pitchFamily="18" charset="-78"/>
                </a:rPr>
                <a:t>               20  Years</a:t>
              </a:r>
              <a:endParaRPr lang="en-GB" sz="1900" b="1" dirty="0">
                <a:latin typeface="Andalus" panose="02020603050405020304" pitchFamily="18" charset="-78"/>
                <a:cs typeface="Andalus" panose="02020603050405020304" pitchFamily="18" charset="-78"/>
              </a:endParaRPr>
            </a:p>
          </p:txBody>
        </p:sp>
        <p:sp>
          <p:nvSpPr>
            <p:cNvPr id="7" name="Right Arrow 6"/>
            <p:cNvSpPr/>
            <p:nvPr/>
          </p:nvSpPr>
          <p:spPr>
            <a:xfrm>
              <a:off x="1108501" y="6372611"/>
              <a:ext cx="7195389" cy="230833"/>
            </a:xfrm>
            <a:prstGeom prst="rightArrow">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1116941" y="6470842"/>
              <a:ext cx="7114645" cy="64476"/>
              <a:chOff x="1187624" y="6336883"/>
              <a:chExt cx="3197044" cy="189894"/>
            </a:xfrm>
          </p:grpSpPr>
          <p:sp>
            <p:nvSpPr>
              <p:cNvPr id="8" name="Rectangle 7"/>
              <p:cNvSpPr/>
              <p:nvPr/>
            </p:nvSpPr>
            <p:spPr>
              <a:xfrm>
                <a:off x="1187624" y="6339036"/>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340024" y="6339036"/>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638914" y="6339036"/>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1484040" y="6339036"/>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782930" y="6341503"/>
                <a:ext cx="144016" cy="184667"/>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928239" y="6341503"/>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2072255" y="6342110"/>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2224544" y="6342110"/>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2368560" y="6342110"/>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2512576" y="6336883"/>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2665261" y="6342110"/>
                <a:ext cx="144016" cy="184667"/>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p:cNvSpPr/>
              <p:nvPr/>
            </p:nvSpPr>
            <p:spPr>
              <a:xfrm>
                <a:off x="2798802" y="6336883"/>
                <a:ext cx="144016" cy="184666"/>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Rectangle 19"/>
              <p:cNvSpPr/>
              <p:nvPr/>
            </p:nvSpPr>
            <p:spPr>
              <a:xfrm>
                <a:off x="2954642" y="6336883"/>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p:cNvSpPr/>
              <p:nvPr/>
            </p:nvSpPr>
            <p:spPr>
              <a:xfrm>
                <a:off x="3098658" y="6336883"/>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3242674" y="6339036"/>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3383620" y="6341503"/>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3526246" y="6342110"/>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3670262" y="6342110"/>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3808604" y="6341333"/>
                <a:ext cx="144016" cy="18466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3952620" y="6342110"/>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p:cNvSpPr/>
              <p:nvPr/>
            </p:nvSpPr>
            <p:spPr>
              <a:xfrm>
                <a:off x="4096636" y="6341166"/>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p:cNvSpPr/>
              <p:nvPr/>
            </p:nvSpPr>
            <p:spPr>
              <a:xfrm>
                <a:off x="4240652" y="6341055"/>
                <a:ext cx="144016" cy="18466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cxnSp>
        <p:nvCxnSpPr>
          <p:cNvPr id="49" name="Straight Connector 48"/>
          <p:cNvCxnSpPr/>
          <p:nvPr/>
        </p:nvCxnSpPr>
        <p:spPr>
          <a:xfrm flipV="1">
            <a:off x="5090179" y="6160868"/>
            <a:ext cx="346804" cy="272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7" idx="1"/>
          </p:cNvCxnSpPr>
          <p:nvPr/>
        </p:nvCxnSpPr>
        <p:spPr>
          <a:xfrm flipV="1">
            <a:off x="1130917" y="6443320"/>
            <a:ext cx="0" cy="1154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427664" y="6443320"/>
            <a:ext cx="0" cy="1627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7620000" y="6443320"/>
            <a:ext cx="0" cy="162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655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40</a:t>
            </a:fld>
            <a:endParaRPr lang="en-GB" dirty="0"/>
          </a:p>
        </p:txBody>
      </p:sp>
      <p:sp>
        <p:nvSpPr>
          <p:cNvPr id="4" name="TextBox 3"/>
          <p:cNvSpPr txBox="1"/>
          <p:nvPr/>
        </p:nvSpPr>
        <p:spPr>
          <a:xfrm>
            <a:off x="0" y="0"/>
            <a:ext cx="9144000" cy="584775"/>
          </a:xfrm>
          <a:prstGeom prst="rect">
            <a:avLst/>
          </a:prstGeom>
          <a:solidFill>
            <a:schemeClr val="tx1"/>
          </a:solidFill>
          <a:ln w="28575">
            <a:solidFill>
              <a:schemeClr val="bg1"/>
            </a:solidFill>
          </a:ln>
        </p:spPr>
        <p:txBody>
          <a:bodyPr wrap="square" rtlCol="0">
            <a:spAutoFit/>
          </a:bodyPr>
          <a:lstStyle/>
          <a:p>
            <a:pPr algn="ctr"/>
            <a:r>
              <a:rPr lang="en-GB" sz="3200" b="1" dirty="0" smtClean="0">
                <a:solidFill>
                  <a:srgbClr val="FFFF00"/>
                </a:solidFill>
              </a:rPr>
              <a:t>Outputs Case F: “Kalala” Man leaving 4 Wives</a:t>
            </a:r>
            <a:endParaRPr lang="en-GB" sz="3200" b="1" dirty="0">
              <a:solidFill>
                <a:srgbClr val="FFFF0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75" r="44177" b="42152"/>
          <a:stretch/>
        </p:blipFill>
        <p:spPr bwMode="auto">
          <a:xfrm>
            <a:off x="0" y="584775"/>
            <a:ext cx="9146986" cy="6273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40352" y="6005670"/>
            <a:ext cx="1080120" cy="384721"/>
          </a:xfrm>
          <a:prstGeom prst="rect">
            <a:avLst/>
          </a:prstGeom>
          <a:noFill/>
        </p:spPr>
        <p:txBody>
          <a:bodyPr wrap="square" rtlCol="0">
            <a:spAutoFit/>
          </a:bodyPr>
          <a:lstStyle/>
          <a:p>
            <a:pPr algn="ctr"/>
            <a:r>
              <a:rPr lang="en-GB" sz="1900" b="1" i="1" u="sng" dirty="0" smtClean="0">
                <a:solidFill>
                  <a:schemeClr val="bg1"/>
                </a:solidFill>
                <a:latin typeface="Arial Black" panose="020B0A04020102020204" pitchFamily="34" charset="0"/>
              </a:rPr>
              <a:t>Ejmaa' </a:t>
            </a:r>
            <a:endParaRPr lang="en-GB" sz="1900" b="1" i="1" u="sng"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402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par>
                                <p:cTn id="9" presetID="8" presetClass="emph" presetSubtype="0" fill="hold" grpId="2" nodeType="withEffect">
                                  <p:stCondLst>
                                    <p:cond delay="0"/>
                                  </p:stCondLst>
                                  <p:childTnLst>
                                    <p:animRot by="21600000">
                                      <p:cBhvr>
                                        <p:cTn id="10" dur="3000" fill="hold"/>
                                        <p:tgtEl>
                                          <p:spTgt spid="3"/>
                                        </p:tgtEl>
                                        <p:attrNameLst>
                                          <p:attrName>r</p:attrName>
                                        </p:attrNameLst>
                                      </p:cBhvr>
                                    </p:animRot>
                                  </p:childTnLst>
                                </p:cTn>
                              </p:par>
                              <p:par>
                                <p:cTn id="11" presetID="26" presetClass="emph" presetSubtype="0" repeatCount="indefinite" fill="hold" grpId="1" nodeType="withEffect">
                                  <p:stCondLst>
                                    <p:cond delay="0"/>
                                  </p:stCondLst>
                                  <p:endCondLst>
                                    <p:cond evt="onNext" delay="0">
                                      <p:tgtEl>
                                        <p:sldTgt/>
                                      </p:tgtEl>
                                    </p:cond>
                                  </p:endCondLst>
                                  <p:childTnLst>
                                    <p:animEffect transition="out" filter="fade">
                                      <p:cBhvr>
                                        <p:cTn id="12" dur="2000" tmFilter="0, 0; .2, .5; .8, .5; 1, 0"/>
                                        <p:tgtEl>
                                          <p:spTgt spid="3"/>
                                        </p:tgtEl>
                                      </p:cBhvr>
                                    </p:animEffect>
                                    <p:animScale>
                                      <p:cBhvr>
                                        <p:cTn id="13" dur="10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3270F7-A444-4323-8500-EEB0C563AEED}" type="slidenum">
              <a:rPr lang="en-GB" smtClean="0"/>
              <a:t>41</a:t>
            </a:fld>
            <a:endParaRPr lang="en-GB" dirty="0"/>
          </a:p>
        </p:txBody>
      </p:sp>
      <p:sp>
        <p:nvSpPr>
          <p:cNvPr id="8" name="Content Placeholder 2"/>
          <p:cNvSpPr txBox="1">
            <a:spLocks/>
          </p:cNvSpPr>
          <p:nvPr/>
        </p:nvSpPr>
        <p:spPr>
          <a:xfrm>
            <a:off x="243558" y="980728"/>
            <a:ext cx="8712968"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150000"/>
              </a:lnSpc>
              <a:buFont typeface="+mj-lt"/>
              <a:buAutoNum type="arabicPeriod"/>
            </a:pPr>
            <a:r>
              <a:rPr lang="en-GB" sz="2500" b="1" dirty="0" smtClean="0">
                <a:solidFill>
                  <a:srgbClr val="00B0F0"/>
                </a:solidFill>
              </a:rPr>
              <a:t>Source, </a:t>
            </a:r>
            <a:r>
              <a:rPr lang="en-GB" sz="2500" b="1" dirty="0">
                <a:solidFill>
                  <a:srgbClr val="00B0F0"/>
                </a:solidFill>
              </a:rPr>
              <a:t>Chronology of Islamic </a:t>
            </a:r>
            <a:r>
              <a:rPr lang="en-GB" sz="2500" b="1" dirty="0" smtClean="0">
                <a:solidFill>
                  <a:srgbClr val="00B0F0"/>
                </a:solidFill>
              </a:rPr>
              <a:t>Will, </a:t>
            </a:r>
            <a:r>
              <a:rPr lang="en-GB" sz="2500" b="1" dirty="0">
                <a:solidFill>
                  <a:srgbClr val="00B0F0"/>
                </a:solidFill>
              </a:rPr>
              <a:t>and Inheritance Rules.</a:t>
            </a:r>
          </a:p>
          <a:p>
            <a:pPr marL="514350" indent="-514350">
              <a:lnSpc>
                <a:spcPct val="150000"/>
              </a:lnSpc>
              <a:buFont typeface="+mj-lt"/>
              <a:buAutoNum type="arabicPeriod"/>
            </a:pPr>
            <a:r>
              <a:rPr lang="en-GB" sz="2500" b="1" dirty="0" smtClean="0">
                <a:solidFill>
                  <a:srgbClr val="00B0F0"/>
                </a:solidFill>
              </a:rPr>
              <a:t>Witnessing </a:t>
            </a:r>
            <a:r>
              <a:rPr lang="en-GB" sz="2500" b="1" dirty="0">
                <a:solidFill>
                  <a:srgbClr val="00B0F0"/>
                </a:solidFill>
              </a:rPr>
              <a:t>a Wills </a:t>
            </a:r>
            <a:r>
              <a:rPr lang="en-GB" sz="2500" b="1" i="1" u="sng" dirty="0">
                <a:solidFill>
                  <a:srgbClr val="00B0F0"/>
                </a:solidFill>
              </a:rPr>
              <a:t>(Wasiyah</a:t>
            </a:r>
            <a:r>
              <a:rPr lang="en-GB" sz="2500" b="1" i="1" dirty="0">
                <a:solidFill>
                  <a:srgbClr val="00B0F0"/>
                </a:solidFill>
              </a:rPr>
              <a:t>)</a:t>
            </a:r>
            <a:r>
              <a:rPr lang="en-GB" sz="2500" b="1" dirty="0" smtClean="0">
                <a:solidFill>
                  <a:srgbClr val="00B0F0"/>
                </a:solidFill>
              </a:rPr>
              <a:t> and Guardianship Rules.</a:t>
            </a:r>
          </a:p>
          <a:p>
            <a:pPr marL="514350" indent="-514350">
              <a:lnSpc>
                <a:spcPct val="150000"/>
              </a:lnSpc>
              <a:buFont typeface="+mj-lt"/>
              <a:buAutoNum type="arabicPeriod"/>
            </a:pPr>
            <a:r>
              <a:rPr lang="en-GB" sz="2500" b="1" dirty="0" smtClean="0">
                <a:solidFill>
                  <a:srgbClr val="00B0F0"/>
                </a:solidFill>
              </a:rPr>
              <a:t>Islamic Inheritance (</a:t>
            </a:r>
            <a:r>
              <a:rPr lang="en-GB" sz="2500" b="1" i="1" u="sng" dirty="0" smtClean="0">
                <a:solidFill>
                  <a:srgbClr val="00B0F0"/>
                </a:solidFill>
              </a:rPr>
              <a:t>Irth</a:t>
            </a:r>
            <a:r>
              <a:rPr lang="en-GB" sz="2500" b="1" dirty="0" smtClean="0">
                <a:solidFill>
                  <a:srgbClr val="00B0F0"/>
                </a:solidFill>
              </a:rPr>
              <a:t>) Distribution (</a:t>
            </a:r>
            <a:r>
              <a:rPr lang="en-GB" sz="2500" b="1" i="1" u="sng" dirty="0" smtClean="0">
                <a:solidFill>
                  <a:srgbClr val="00B0F0"/>
                </a:solidFill>
              </a:rPr>
              <a:t>Qisma</a:t>
            </a:r>
            <a:r>
              <a:rPr lang="en-GB" sz="2500" b="1" dirty="0" smtClean="0">
                <a:solidFill>
                  <a:srgbClr val="00B0F0"/>
                </a:solidFill>
              </a:rPr>
              <a:t>) Rules.</a:t>
            </a:r>
          </a:p>
          <a:p>
            <a:pPr marL="514350" indent="-514350">
              <a:lnSpc>
                <a:spcPct val="150000"/>
              </a:lnSpc>
              <a:buFont typeface="+mj-lt"/>
              <a:buAutoNum type="arabicPeriod"/>
            </a:pPr>
            <a:r>
              <a:rPr lang="en-GB" sz="2500" b="1" dirty="0">
                <a:solidFill>
                  <a:srgbClr val="00B0F0"/>
                </a:solidFill>
              </a:rPr>
              <a:t>Witness Oath, Contesting Wills and Inheritance Shares.</a:t>
            </a:r>
          </a:p>
          <a:p>
            <a:pPr marL="514350" indent="-514350">
              <a:lnSpc>
                <a:spcPct val="150000"/>
              </a:lnSpc>
              <a:buFont typeface="+mj-lt"/>
              <a:buAutoNum type="arabicPeriod"/>
            </a:pPr>
            <a:r>
              <a:rPr lang="en-GB" sz="2500" b="1" dirty="0" smtClean="0">
                <a:solidFill>
                  <a:srgbClr val="00B0F0"/>
                </a:solidFill>
              </a:rPr>
              <a:t>Reasons for Revelation of </a:t>
            </a:r>
            <a:r>
              <a:rPr lang="en-GB" sz="2500" b="1" dirty="0">
                <a:solidFill>
                  <a:srgbClr val="00B0F0"/>
                </a:solidFill>
              </a:rPr>
              <a:t>Inheritance </a:t>
            </a:r>
            <a:r>
              <a:rPr lang="en-GB" sz="2500" b="1" dirty="0" smtClean="0">
                <a:solidFill>
                  <a:srgbClr val="00B0F0"/>
                </a:solidFill>
              </a:rPr>
              <a:t>Ayahs &amp;</a:t>
            </a:r>
            <a:r>
              <a:rPr lang="en-GB" sz="2500" b="1" i="1" u="sng" dirty="0" smtClean="0">
                <a:solidFill>
                  <a:srgbClr val="00B0F0"/>
                </a:solidFill>
              </a:rPr>
              <a:t> </a:t>
            </a:r>
            <a:r>
              <a:rPr lang="en-GB" sz="2500" b="1" i="1" u="sng" dirty="0">
                <a:solidFill>
                  <a:srgbClr val="00B0F0"/>
                </a:solidFill>
              </a:rPr>
              <a:t>Pbuh</a:t>
            </a:r>
            <a:r>
              <a:rPr lang="en-GB" sz="2500" b="1" i="1" dirty="0">
                <a:solidFill>
                  <a:srgbClr val="00B0F0"/>
                </a:solidFill>
              </a:rPr>
              <a:t> </a:t>
            </a:r>
            <a:r>
              <a:rPr lang="en-GB" sz="2500" b="1" dirty="0" smtClean="0">
                <a:solidFill>
                  <a:srgbClr val="00B0F0"/>
                </a:solidFill>
              </a:rPr>
              <a:t>Verdicts</a:t>
            </a:r>
          </a:p>
          <a:p>
            <a:pPr marL="514350" indent="-514350">
              <a:lnSpc>
                <a:spcPct val="150000"/>
              </a:lnSpc>
              <a:buFont typeface="+mj-lt"/>
              <a:buAutoNum type="arabicPeriod"/>
            </a:pPr>
            <a:r>
              <a:rPr lang="en-GB" sz="2500" b="1" dirty="0" smtClean="0">
                <a:solidFill>
                  <a:srgbClr val="00B0F0"/>
                </a:solidFill>
              </a:rPr>
              <a:t>Islamic Inheritance Software: </a:t>
            </a:r>
            <a:r>
              <a:rPr lang="en-GB" sz="2500" dirty="0" smtClean="0">
                <a:solidFill>
                  <a:srgbClr val="00B0F0"/>
                </a:solidFill>
              </a:rPr>
              <a:t>Test Cases &amp; Cases, 1, 2, 3 &amp; 4</a:t>
            </a:r>
            <a:r>
              <a:rPr lang="en-GB" sz="2500" dirty="0" smtClean="0"/>
              <a:t>.</a:t>
            </a:r>
          </a:p>
          <a:p>
            <a:pPr marL="514350" indent="-514350">
              <a:lnSpc>
                <a:spcPct val="150000"/>
              </a:lnSpc>
              <a:buFont typeface="+mj-lt"/>
              <a:buAutoNum type="arabicPeriod"/>
            </a:pPr>
            <a:r>
              <a:rPr lang="en-GB" sz="2500" b="1" dirty="0" smtClean="0"/>
              <a:t>Summary: </a:t>
            </a:r>
            <a:r>
              <a:rPr lang="en-GB" sz="2500" dirty="0" smtClean="0"/>
              <a:t>A. Typical </a:t>
            </a:r>
            <a:r>
              <a:rPr lang="en-GB" sz="2500" i="1" dirty="0"/>
              <a:t>“</a:t>
            </a:r>
            <a:r>
              <a:rPr lang="en-GB" sz="2500" i="1" u="sng" dirty="0"/>
              <a:t>Irth</a:t>
            </a:r>
            <a:r>
              <a:rPr lang="en-GB" sz="2500" i="1" dirty="0"/>
              <a:t>”</a:t>
            </a:r>
            <a:r>
              <a:rPr lang="en-GB" sz="2500" dirty="0" smtClean="0"/>
              <a:t> Cases    B. Special “</a:t>
            </a:r>
            <a:r>
              <a:rPr lang="en-GB" sz="2500" i="1" u="sng" dirty="0" smtClean="0"/>
              <a:t>Kalala</a:t>
            </a:r>
            <a:r>
              <a:rPr lang="en-GB" sz="2500" dirty="0" smtClean="0"/>
              <a:t>” Cases.</a:t>
            </a:r>
          </a:p>
          <a:p>
            <a:pPr marL="514350" indent="-514350">
              <a:lnSpc>
                <a:spcPct val="150000"/>
              </a:lnSpc>
              <a:buFont typeface="+mj-lt"/>
              <a:buAutoNum type="arabicPeriod"/>
            </a:pPr>
            <a:r>
              <a:rPr lang="en-GB" sz="2500" b="1" dirty="0">
                <a:solidFill>
                  <a:srgbClr val="00B0F0"/>
                </a:solidFill>
              </a:rPr>
              <a:t>Conclusions: </a:t>
            </a:r>
            <a:r>
              <a:rPr lang="en-GB" sz="2500" dirty="0">
                <a:solidFill>
                  <a:srgbClr val="00B0F0"/>
                </a:solidFill>
              </a:rPr>
              <a:t>A. Chronology, B. Status of Will </a:t>
            </a:r>
            <a:r>
              <a:rPr lang="en-GB" sz="2500" dirty="0" smtClean="0">
                <a:solidFill>
                  <a:srgbClr val="00B0F0"/>
                </a:solidFill>
              </a:rPr>
              <a:t>in </a:t>
            </a:r>
            <a:r>
              <a:rPr lang="en-GB" sz="2500" dirty="0">
                <a:solidFill>
                  <a:srgbClr val="00B0F0"/>
                </a:solidFill>
              </a:rPr>
              <a:t>Quran</a:t>
            </a:r>
            <a:r>
              <a:rPr lang="en-GB" sz="2500" i="1" dirty="0">
                <a:solidFill>
                  <a:srgbClr val="00B0F0"/>
                </a:solidFill>
              </a:rPr>
              <a:t>,</a:t>
            </a:r>
            <a:r>
              <a:rPr lang="en-GB" sz="2500" dirty="0">
                <a:solidFill>
                  <a:srgbClr val="00B0F0"/>
                </a:solidFill>
              </a:rPr>
              <a:t> C. Frequent Questions and </a:t>
            </a:r>
            <a:r>
              <a:rPr lang="en-GB" sz="2500" dirty="0" smtClean="0">
                <a:solidFill>
                  <a:srgbClr val="00B0F0"/>
                </a:solidFill>
              </a:rPr>
              <a:t>Answers, D</a:t>
            </a:r>
            <a:r>
              <a:rPr lang="en-GB" sz="2500" dirty="0">
                <a:solidFill>
                  <a:srgbClr val="00B0F0"/>
                </a:solidFill>
              </a:rPr>
              <a:t>. Mathematics.</a:t>
            </a:r>
          </a:p>
          <a:p>
            <a:pPr marL="514350" indent="-514350">
              <a:lnSpc>
                <a:spcPct val="150000"/>
              </a:lnSpc>
              <a:buFont typeface="+mj-lt"/>
              <a:buAutoNum type="arabicPeriod"/>
            </a:pPr>
            <a:r>
              <a:rPr lang="en-GB" sz="2500" dirty="0" smtClean="0">
                <a:solidFill>
                  <a:srgbClr val="00B0F0"/>
                </a:solidFill>
              </a:rPr>
              <a:t>.</a:t>
            </a:r>
            <a:endParaRPr lang="en-GB" sz="2500" dirty="0">
              <a:solidFill>
                <a:srgbClr val="00B0F0"/>
              </a:solidFill>
            </a:endParaRPr>
          </a:p>
          <a:p>
            <a:pPr marL="0" indent="0">
              <a:lnSpc>
                <a:spcPct val="150000"/>
              </a:lnSpc>
              <a:buFont typeface="Arial" panose="020B0604020202020204" pitchFamily="34" charset="0"/>
              <a:buNone/>
            </a:pPr>
            <a:r>
              <a:rPr lang="en-GB" sz="2500" b="1" dirty="0" smtClean="0"/>
              <a:t> </a:t>
            </a:r>
          </a:p>
          <a:p>
            <a:pPr marL="514350" indent="-514350">
              <a:lnSpc>
                <a:spcPct val="150000"/>
              </a:lnSpc>
              <a:buFont typeface="+mj-lt"/>
              <a:buAutoNum type="arabicPeriod"/>
            </a:pPr>
            <a:endParaRPr lang="en-GB" sz="2400" b="1" dirty="0"/>
          </a:p>
        </p:txBody>
      </p:sp>
      <p:sp>
        <p:nvSpPr>
          <p:cNvPr id="7" name="Title 5"/>
          <p:cNvSpPr txBox="1">
            <a:spLocks/>
          </p:cNvSpPr>
          <p:nvPr/>
        </p:nvSpPr>
        <p:spPr>
          <a:xfrm>
            <a:off x="243558" y="188640"/>
            <a:ext cx="8640960" cy="576064"/>
          </a:xfrm>
          <a:prstGeom prst="rect">
            <a:avLst/>
          </a:prstGeom>
          <a:solidFill>
            <a:schemeClr val="tx2">
              <a:lumMod val="20000"/>
              <a:lumOff val="80000"/>
            </a:schemeClr>
          </a:solidFill>
          <a:ln w="38100">
            <a:solidFill>
              <a:srgbClr val="00206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Introduction to Islamic Inheritance (</a:t>
            </a:r>
            <a:r>
              <a:rPr lang="en-GB" sz="1800" b="1" i="1"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Will (</a:t>
            </a:r>
            <a:r>
              <a:rPr lang="en-GB" sz="1800" b="1" i="1"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br>
              <a:rPr lang="en-GB" sz="1800" b="1" dirty="0" smtClean="0">
                <a:solidFill>
                  <a:srgbClr val="002060"/>
                </a:solidFill>
                <a:latin typeface="Andalus" panose="02020603050405020304" pitchFamily="18" charset="-78"/>
                <a:cs typeface="Andalus" panose="02020603050405020304" pitchFamily="18" charset="-78"/>
              </a:rPr>
            </a:br>
            <a:endParaRPr lang="en-GB" sz="1800" dirty="0"/>
          </a:p>
        </p:txBody>
      </p:sp>
      <p:sp>
        <p:nvSpPr>
          <p:cNvPr id="5"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2527069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42</a:t>
            </a:fld>
            <a:endParaRPr lang="en-GB"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334" b="2348"/>
          <a:stretch/>
        </p:blipFill>
        <p:spPr bwMode="auto">
          <a:xfrm>
            <a:off x="217984" y="1124744"/>
            <a:ext cx="8640960" cy="54006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17984" y="188640"/>
            <a:ext cx="8640960" cy="492443"/>
          </a:xfrm>
          <a:prstGeom prst="rect">
            <a:avLst/>
          </a:prstGeom>
          <a:solidFill>
            <a:srgbClr val="FFFF00"/>
          </a:solidFill>
          <a:ln>
            <a:solidFill>
              <a:schemeClr val="tx1"/>
            </a:solidFill>
          </a:ln>
        </p:spPr>
        <p:txBody>
          <a:bodyPr wrap="square" rtlCol="0">
            <a:spAutoFit/>
          </a:bodyPr>
          <a:lstStyle/>
          <a:p>
            <a:pPr algn="ctr"/>
            <a:r>
              <a:rPr lang="en-GB" sz="2600" b="1" dirty="0" smtClean="0"/>
              <a:t>7A. Typical Islamic Inheritance Distribution (Ejmaa') Cases </a:t>
            </a:r>
            <a:endParaRPr lang="en-GB" sz="2600" b="1" dirty="0"/>
          </a:p>
        </p:txBody>
      </p:sp>
      <p:grpSp>
        <p:nvGrpSpPr>
          <p:cNvPr id="16" name="Group 15"/>
          <p:cNvGrpSpPr/>
          <p:nvPr/>
        </p:nvGrpSpPr>
        <p:grpSpPr>
          <a:xfrm>
            <a:off x="6660232" y="1581938"/>
            <a:ext cx="1689631" cy="4223326"/>
            <a:chOff x="6660232" y="1581938"/>
            <a:chExt cx="1689631" cy="4223326"/>
          </a:xfrm>
        </p:grpSpPr>
        <p:sp>
          <p:nvSpPr>
            <p:cNvPr id="4" name="Rectangle 3"/>
            <p:cNvSpPr/>
            <p:nvPr/>
          </p:nvSpPr>
          <p:spPr>
            <a:xfrm>
              <a:off x="7376964" y="1581938"/>
              <a:ext cx="54006" cy="224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8047465" y="1629734"/>
              <a:ext cx="53933" cy="129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6660232" y="2144024"/>
              <a:ext cx="9109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992805" y="5589240"/>
              <a:ext cx="45719" cy="14401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7596336" y="4280602"/>
              <a:ext cx="91091"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8258772" y="4250461"/>
              <a:ext cx="91091"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6660232" y="4596950"/>
              <a:ext cx="91091"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8047464" y="1620125"/>
              <a:ext cx="196943" cy="12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7457973" y="2852936"/>
              <a:ext cx="183908"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7157262" y="5589240"/>
              <a:ext cx="15104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5105165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43</a:t>
            </a:fld>
            <a:endParaRPr lang="en-GB" dirty="0"/>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460" r="1941" b="4326"/>
          <a:stretch/>
        </p:blipFill>
        <p:spPr bwMode="auto">
          <a:xfrm>
            <a:off x="290969" y="1268760"/>
            <a:ext cx="8518650" cy="482453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59935" y="260648"/>
            <a:ext cx="8640960" cy="523220"/>
          </a:xfrm>
          <a:prstGeom prst="rect">
            <a:avLst/>
          </a:prstGeom>
          <a:solidFill>
            <a:srgbClr val="FFFF00"/>
          </a:solidFill>
          <a:ln>
            <a:solidFill>
              <a:schemeClr val="tx1"/>
            </a:solidFill>
          </a:ln>
        </p:spPr>
        <p:txBody>
          <a:bodyPr wrap="square" rtlCol="0">
            <a:spAutoFit/>
          </a:bodyPr>
          <a:lstStyle/>
          <a:p>
            <a:r>
              <a:rPr lang="en-GB" sz="2800" b="1" dirty="0" smtClean="0"/>
              <a:t>7B.  “Kalala”* </a:t>
            </a:r>
            <a:r>
              <a:rPr lang="en-GB" sz="2800" b="1" dirty="0"/>
              <a:t>Special </a:t>
            </a:r>
            <a:r>
              <a:rPr lang="en-GB" sz="2800" b="1" dirty="0" smtClean="0"/>
              <a:t>Islamic Inheritance </a:t>
            </a:r>
            <a:r>
              <a:rPr lang="en-GB" sz="2800" b="1" dirty="0"/>
              <a:t>Cases </a:t>
            </a:r>
          </a:p>
        </p:txBody>
      </p:sp>
      <p:sp>
        <p:nvSpPr>
          <p:cNvPr id="3" name="Rectangle 2"/>
          <p:cNvSpPr/>
          <p:nvPr/>
        </p:nvSpPr>
        <p:spPr>
          <a:xfrm>
            <a:off x="229814" y="6284997"/>
            <a:ext cx="6557913" cy="369332"/>
          </a:xfrm>
          <a:prstGeom prst="rect">
            <a:avLst/>
          </a:prstGeom>
        </p:spPr>
        <p:txBody>
          <a:bodyPr wrap="square">
            <a:spAutoFit/>
          </a:bodyPr>
          <a:lstStyle/>
          <a:p>
            <a:r>
              <a:rPr lang="en-GB" b="1" dirty="0"/>
              <a:t>* </a:t>
            </a:r>
            <a:r>
              <a:rPr lang="en-GB" b="1" dirty="0" smtClean="0"/>
              <a:t>Person </a:t>
            </a:r>
            <a:r>
              <a:rPr lang="en-GB" b="1" dirty="0"/>
              <a:t>with neither </a:t>
            </a:r>
            <a:r>
              <a:rPr lang="en-GB" b="1" dirty="0" smtClean="0"/>
              <a:t>descendants </a:t>
            </a:r>
            <a:r>
              <a:rPr lang="en-GB" b="1" dirty="0"/>
              <a:t>nor </a:t>
            </a:r>
            <a:r>
              <a:rPr lang="en-GB" b="1" dirty="0" smtClean="0"/>
              <a:t>ascendants</a:t>
            </a:r>
            <a:endParaRPr lang="en-GB" b="1" dirty="0"/>
          </a:p>
        </p:txBody>
      </p:sp>
      <p:sp>
        <p:nvSpPr>
          <p:cNvPr id="4" name="TextBox 3"/>
          <p:cNvSpPr txBox="1"/>
          <p:nvPr/>
        </p:nvSpPr>
        <p:spPr>
          <a:xfrm>
            <a:off x="6024128" y="5373216"/>
            <a:ext cx="2664296" cy="469359"/>
          </a:xfrm>
          <a:prstGeom prst="rect">
            <a:avLst/>
          </a:prstGeom>
          <a:solidFill>
            <a:schemeClr val="accent1">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400" i="1" dirty="0" smtClean="0">
                <a:latin typeface="Arial Black" panose="020B0A04020102020204" pitchFamily="34" charset="0"/>
              </a:rPr>
              <a:t>No Ejmaa' </a:t>
            </a:r>
          </a:p>
          <a:p>
            <a:pPr algn="ctr"/>
            <a:r>
              <a:rPr lang="en-GB" sz="1050" i="1" dirty="0" smtClean="0">
                <a:latin typeface="Arial Black" panose="020B0A04020102020204" pitchFamily="34" charset="0"/>
              </a:rPr>
              <a:t>2 Imams (50%) vs. 2 Imams (75%)</a:t>
            </a:r>
            <a:endParaRPr lang="en-GB" sz="1050" i="1" dirty="0">
              <a:latin typeface="Arial Black" panose="020B0A04020102020204" pitchFamily="34" charset="0"/>
            </a:endParaRPr>
          </a:p>
        </p:txBody>
      </p:sp>
      <p:cxnSp>
        <p:nvCxnSpPr>
          <p:cNvPr id="6" name="Straight Connector 5"/>
          <p:cNvCxnSpPr/>
          <p:nvPr/>
        </p:nvCxnSpPr>
        <p:spPr>
          <a:xfrm flipH="1">
            <a:off x="6300192" y="3861048"/>
            <a:ext cx="864096"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75152" y="2564904"/>
            <a:ext cx="648072" cy="492443"/>
          </a:xfrm>
          <a:prstGeom prst="rect">
            <a:avLst/>
          </a:prstGeom>
          <a:noFill/>
        </p:spPr>
        <p:txBody>
          <a:bodyPr wrap="square" rtlCol="0">
            <a:spAutoFit/>
          </a:bodyPr>
          <a:lstStyle/>
          <a:p>
            <a:r>
              <a:rPr lang="en-GB" sz="1300" b="1" dirty="0" smtClean="0">
                <a:latin typeface="Arial Narrow" panose="020B0606020202030204" pitchFamily="34" charset="0"/>
              </a:rPr>
              <a:t>PT %,      (25)</a:t>
            </a:r>
            <a:endParaRPr lang="en-GB" sz="1300" b="1" dirty="0">
              <a:latin typeface="Arial Narrow" panose="020B0606020202030204" pitchFamily="34" charset="0"/>
            </a:endParaRPr>
          </a:p>
        </p:txBody>
      </p:sp>
      <p:sp>
        <p:nvSpPr>
          <p:cNvPr id="11" name="TextBox 10"/>
          <p:cNvSpPr txBox="1"/>
          <p:nvPr/>
        </p:nvSpPr>
        <p:spPr>
          <a:xfrm>
            <a:off x="3707904" y="5386333"/>
            <a:ext cx="1368152" cy="469359"/>
          </a:xfrm>
          <a:prstGeom prst="rect">
            <a:avLst/>
          </a:prstGeom>
          <a:no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400" i="1" dirty="0" smtClean="0">
                <a:latin typeface="Arial Black" panose="020B0A04020102020204" pitchFamily="34" charset="0"/>
              </a:rPr>
              <a:t>Ejmaa' </a:t>
            </a:r>
          </a:p>
          <a:p>
            <a:pPr algn="ctr"/>
            <a:r>
              <a:rPr lang="en-GB" sz="1050" i="1" dirty="0" smtClean="0">
                <a:latin typeface="Arial Black" panose="020B0A04020102020204" pitchFamily="34" charset="0"/>
              </a:rPr>
              <a:t>4/4 Imams</a:t>
            </a:r>
            <a:endParaRPr lang="en-GB" sz="1050" i="1" dirty="0">
              <a:latin typeface="Arial Black" panose="020B0A04020102020204" pitchFamily="34" charset="0"/>
            </a:endParaRPr>
          </a:p>
        </p:txBody>
      </p:sp>
      <p:sp>
        <p:nvSpPr>
          <p:cNvPr id="12" name="TextBox 11"/>
          <p:cNvSpPr txBox="1"/>
          <p:nvPr/>
        </p:nvSpPr>
        <p:spPr>
          <a:xfrm>
            <a:off x="899592" y="5386333"/>
            <a:ext cx="1368152" cy="469359"/>
          </a:xfrm>
          <a:prstGeom prst="rect">
            <a:avLst/>
          </a:prstGeom>
          <a:no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400" i="1" dirty="0" smtClean="0">
                <a:latin typeface="Arial Black" panose="020B0A04020102020204" pitchFamily="34" charset="0"/>
              </a:rPr>
              <a:t>Ejmaa'</a:t>
            </a:r>
          </a:p>
          <a:p>
            <a:pPr algn="ctr"/>
            <a:r>
              <a:rPr lang="en-GB" sz="1050" i="1" dirty="0" smtClean="0">
                <a:latin typeface="Arial Black" panose="020B0A04020102020204" pitchFamily="34" charset="0"/>
              </a:rPr>
              <a:t>4/4 Imams</a:t>
            </a:r>
            <a:endParaRPr lang="en-GB" sz="1050" i="1" dirty="0">
              <a:latin typeface="Arial Black" panose="020B0A04020102020204" pitchFamily="34" charset="0"/>
            </a:endParaRPr>
          </a:p>
        </p:txBody>
      </p:sp>
      <p:sp>
        <p:nvSpPr>
          <p:cNvPr id="13" name="TextBox 12"/>
          <p:cNvSpPr txBox="1"/>
          <p:nvPr/>
        </p:nvSpPr>
        <p:spPr>
          <a:xfrm>
            <a:off x="7164288" y="4005064"/>
            <a:ext cx="803583" cy="492443"/>
          </a:xfrm>
          <a:prstGeom prst="rect">
            <a:avLst/>
          </a:prstGeom>
          <a:noFill/>
        </p:spPr>
        <p:txBody>
          <a:bodyPr wrap="square" rtlCol="0">
            <a:spAutoFit/>
          </a:bodyPr>
          <a:lstStyle/>
          <a:p>
            <a:r>
              <a:rPr lang="en-GB" sz="1300" b="1" dirty="0" smtClean="0">
                <a:latin typeface="Arial Narrow" panose="020B0606020202030204" pitchFamily="34" charset="0"/>
              </a:rPr>
              <a:t>Sister %,      (50)</a:t>
            </a:r>
            <a:endParaRPr lang="en-GB" sz="1300" b="1" dirty="0">
              <a:latin typeface="Arial Narrow" panose="020B0606020202030204" pitchFamily="34" charset="0"/>
            </a:endParaRPr>
          </a:p>
        </p:txBody>
      </p:sp>
      <p:sp>
        <p:nvSpPr>
          <p:cNvPr id="14" name="TextBox 13"/>
          <p:cNvSpPr txBox="1"/>
          <p:nvPr/>
        </p:nvSpPr>
        <p:spPr>
          <a:xfrm>
            <a:off x="3203848" y="6550223"/>
            <a:ext cx="5959636" cy="338554"/>
          </a:xfrm>
          <a:prstGeom prst="rect">
            <a:avLst/>
          </a:prstGeom>
          <a:noFill/>
        </p:spPr>
        <p:txBody>
          <a:bodyPr wrap="square" rtlCol="0">
            <a:spAutoFit/>
          </a:bodyPr>
          <a:lstStyle/>
          <a:p>
            <a:pPr algn="ctr"/>
            <a:r>
              <a:rPr lang="en-GB" sz="1600" b="1" dirty="0" smtClean="0">
                <a:solidFill>
                  <a:srgbClr val="002060"/>
                </a:solidFill>
              </a:rPr>
              <a:t>Sister Share: </a:t>
            </a:r>
            <a:r>
              <a:rPr lang="en-GB" sz="1600" b="1" dirty="0">
                <a:solidFill>
                  <a:srgbClr val="002060"/>
                </a:solidFill>
              </a:rPr>
              <a:t>Malki &amp; </a:t>
            </a:r>
            <a:r>
              <a:rPr lang="en-GB" sz="1600" b="1" dirty="0" smtClean="0">
                <a:solidFill>
                  <a:srgbClr val="002060"/>
                </a:solidFill>
              </a:rPr>
              <a:t>Shafii: 3/6 </a:t>
            </a:r>
            <a:r>
              <a:rPr lang="en-GB" sz="1600" b="1" dirty="0" smtClean="0"/>
              <a:t>vs. </a:t>
            </a:r>
            <a:r>
              <a:rPr lang="en-GB" sz="1600" b="1" dirty="0" smtClean="0">
                <a:solidFill>
                  <a:srgbClr val="0070C0"/>
                </a:solidFill>
              </a:rPr>
              <a:t>Abu Haneefa &amp; Ibn Hanbal:4.5/6 </a:t>
            </a:r>
            <a:endParaRPr lang="en-GB" sz="1600" b="1" dirty="0">
              <a:solidFill>
                <a:srgbClr val="0070C0"/>
              </a:solidFill>
            </a:endParaRPr>
          </a:p>
        </p:txBody>
      </p:sp>
    </p:spTree>
    <p:extLst>
      <p:ext uri="{BB962C8B-B14F-4D97-AF65-F5344CB8AC3E}">
        <p14:creationId xmlns:p14="http://schemas.microsoft.com/office/powerpoint/2010/main" val="4635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9" presetClass="emph" presetSubtype="0" nodeType="withEffect">
                                  <p:stCondLst>
                                    <p:cond delay="0"/>
                                  </p:stCondLst>
                                  <p:childTnLst>
                                    <p:set>
                                      <p:cBhvr rctx="PPT">
                                        <p:cTn id="34" dur="indefinite"/>
                                        <p:tgtEl>
                                          <p:spTgt spid="6"/>
                                        </p:tgtEl>
                                        <p:attrNameLst>
                                          <p:attrName>style.opacity</p:attrName>
                                        </p:attrNameLst>
                                      </p:cBhvr>
                                      <p:to>
                                        <p:strVal val="0.5"/>
                                      </p:to>
                                    </p:set>
                                    <p:animEffect filter="image" prLst="opacity: 0.5">
                                      <p:cBhvr rctx="IE">
                                        <p:cTn id="35" dur="indefinite"/>
                                        <p:tgtEl>
                                          <p:spTgt spid="6"/>
                                        </p:tgtEl>
                                      </p:cBhvr>
                                    </p:animEffect>
                                  </p:childTnLst>
                                </p:cTn>
                              </p:par>
                              <p:par>
                                <p:cTn id="36" presetID="9" presetClass="emph" presetSubtype="0" grpId="1" nodeType="withEffect">
                                  <p:stCondLst>
                                    <p:cond delay="0"/>
                                  </p:stCondLst>
                                  <p:childTnLst>
                                    <p:set>
                                      <p:cBhvr rctx="PPT">
                                        <p:cTn id="37" dur="indefinite"/>
                                        <p:tgtEl>
                                          <p:spTgt spid="9"/>
                                        </p:tgtEl>
                                        <p:attrNameLst>
                                          <p:attrName>style.opacity</p:attrName>
                                        </p:attrNameLst>
                                      </p:cBhvr>
                                      <p:to>
                                        <p:strVal val="0.5"/>
                                      </p:to>
                                    </p:set>
                                    <p:animEffect filter="image" prLst="opacity: 0.5">
                                      <p:cBhvr rctx="IE">
                                        <p:cTn id="38"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9" grpId="1"/>
      <p:bldP spid="11" grpId="0" animBg="1"/>
      <p:bldP spid="12" grpId="0" animBg="1"/>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3270F7-A444-4323-8500-EEB0C563AEED}" type="slidenum">
              <a:rPr lang="en-GB" smtClean="0"/>
              <a:t>44</a:t>
            </a:fld>
            <a:endParaRPr lang="en-GB" dirty="0"/>
          </a:p>
        </p:txBody>
      </p:sp>
      <p:sp>
        <p:nvSpPr>
          <p:cNvPr id="8" name="Content Placeholder 2"/>
          <p:cNvSpPr txBox="1">
            <a:spLocks/>
          </p:cNvSpPr>
          <p:nvPr/>
        </p:nvSpPr>
        <p:spPr>
          <a:xfrm>
            <a:off x="243558" y="980728"/>
            <a:ext cx="8712968"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150000"/>
              </a:lnSpc>
              <a:buFont typeface="+mj-lt"/>
              <a:buAutoNum type="arabicPeriod"/>
            </a:pPr>
            <a:r>
              <a:rPr lang="en-GB" sz="2500" b="1" dirty="0" smtClean="0">
                <a:solidFill>
                  <a:srgbClr val="00B0F0"/>
                </a:solidFill>
              </a:rPr>
              <a:t>Source, </a:t>
            </a:r>
            <a:r>
              <a:rPr lang="en-GB" sz="2500" b="1" dirty="0">
                <a:solidFill>
                  <a:srgbClr val="00B0F0"/>
                </a:solidFill>
              </a:rPr>
              <a:t>Chronology of Islamic </a:t>
            </a:r>
            <a:r>
              <a:rPr lang="en-GB" sz="2500" b="1" dirty="0" smtClean="0">
                <a:solidFill>
                  <a:srgbClr val="00B0F0"/>
                </a:solidFill>
              </a:rPr>
              <a:t>Will, </a:t>
            </a:r>
            <a:r>
              <a:rPr lang="en-GB" sz="2500" b="1" dirty="0">
                <a:solidFill>
                  <a:srgbClr val="00B0F0"/>
                </a:solidFill>
              </a:rPr>
              <a:t>and Inheritance Rules.</a:t>
            </a:r>
          </a:p>
          <a:p>
            <a:pPr marL="514350" indent="-514350">
              <a:lnSpc>
                <a:spcPct val="150000"/>
              </a:lnSpc>
              <a:buFont typeface="+mj-lt"/>
              <a:buAutoNum type="arabicPeriod"/>
            </a:pPr>
            <a:r>
              <a:rPr lang="en-GB" sz="2500" b="1" dirty="0" smtClean="0">
                <a:solidFill>
                  <a:srgbClr val="00B0F0"/>
                </a:solidFill>
              </a:rPr>
              <a:t>Witnessing </a:t>
            </a:r>
            <a:r>
              <a:rPr lang="en-GB" sz="2500" b="1" dirty="0">
                <a:solidFill>
                  <a:srgbClr val="00B0F0"/>
                </a:solidFill>
              </a:rPr>
              <a:t>a Wills </a:t>
            </a:r>
            <a:r>
              <a:rPr lang="en-GB" sz="2500" b="1" i="1" u="sng" dirty="0">
                <a:solidFill>
                  <a:srgbClr val="00B0F0"/>
                </a:solidFill>
              </a:rPr>
              <a:t>(Wasiyah</a:t>
            </a:r>
            <a:r>
              <a:rPr lang="en-GB" sz="2500" b="1" i="1" dirty="0">
                <a:solidFill>
                  <a:srgbClr val="00B0F0"/>
                </a:solidFill>
              </a:rPr>
              <a:t>)</a:t>
            </a:r>
            <a:r>
              <a:rPr lang="en-GB" sz="2500" b="1" dirty="0" smtClean="0">
                <a:solidFill>
                  <a:srgbClr val="00B0F0"/>
                </a:solidFill>
              </a:rPr>
              <a:t> and Guardianship Rules.</a:t>
            </a:r>
          </a:p>
          <a:p>
            <a:pPr marL="514350" indent="-514350">
              <a:lnSpc>
                <a:spcPct val="150000"/>
              </a:lnSpc>
              <a:buFont typeface="+mj-lt"/>
              <a:buAutoNum type="arabicPeriod"/>
            </a:pPr>
            <a:r>
              <a:rPr lang="en-GB" sz="2500" b="1" dirty="0" smtClean="0">
                <a:solidFill>
                  <a:srgbClr val="00B0F0"/>
                </a:solidFill>
              </a:rPr>
              <a:t>Islamic Inheritance (</a:t>
            </a:r>
            <a:r>
              <a:rPr lang="en-GB" sz="2500" b="1" i="1" u="sng" dirty="0" smtClean="0">
                <a:solidFill>
                  <a:srgbClr val="00B0F0"/>
                </a:solidFill>
              </a:rPr>
              <a:t>Irth</a:t>
            </a:r>
            <a:r>
              <a:rPr lang="en-GB" sz="2500" b="1" dirty="0" smtClean="0">
                <a:solidFill>
                  <a:srgbClr val="00B0F0"/>
                </a:solidFill>
              </a:rPr>
              <a:t>) Distribution (</a:t>
            </a:r>
            <a:r>
              <a:rPr lang="en-GB" sz="2500" b="1" i="1" u="sng" dirty="0" smtClean="0">
                <a:solidFill>
                  <a:srgbClr val="00B0F0"/>
                </a:solidFill>
              </a:rPr>
              <a:t>Qisma</a:t>
            </a:r>
            <a:r>
              <a:rPr lang="en-GB" sz="2500" b="1" dirty="0" smtClean="0">
                <a:solidFill>
                  <a:srgbClr val="00B0F0"/>
                </a:solidFill>
              </a:rPr>
              <a:t>) Rules.</a:t>
            </a:r>
          </a:p>
          <a:p>
            <a:pPr marL="514350" indent="-514350">
              <a:lnSpc>
                <a:spcPct val="150000"/>
              </a:lnSpc>
              <a:buFont typeface="+mj-lt"/>
              <a:buAutoNum type="arabicPeriod"/>
            </a:pPr>
            <a:r>
              <a:rPr lang="en-GB" sz="2500" b="1" dirty="0">
                <a:solidFill>
                  <a:srgbClr val="00B0F0"/>
                </a:solidFill>
              </a:rPr>
              <a:t>Witness Oath, Contesting Wills and Inheritance Shares.</a:t>
            </a:r>
          </a:p>
          <a:p>
            <a:pPr marL="514350" indent="-514350">
              <a:lnSpc>
                <a:spcPct val="150000"/>
              </a:lnSpc>
              <a:buFont typeface="+mj-lt"/>
              <a:buAutoNum type="arabicPeriod"/>
            </a:pPr>
            <a:r>
              <a:rPr lang="en-GB" sz="2500" b="1" dirty="0" smtClean="0">
                <a:solidFill>
                  <a:srgbClr val="00B0F0"/>
                </a:solidFill>
              </a:rPr>
              <a:t>Reasons for Revelation of </a:t>
            </a:r>
            <a:r>
              <a:rPr lang="en-GB" sz="2500" b="1" dirty="0">
                <a:solidFill>
                  <a:srgbClr val="00B0F0"/>
                </a:solidFill>
              </a:rPr>
              <a:t>Inheritance </a:t>
            </a:r>
            <a:r>
              <a:rPr lang="en-GB" sz="2500" b="1" dirty="0" smtClean="0">
                <a:solidFill>
                  <a:srgbClr val="00B0F0"/>
                </a:solidFill>
              </a:rPr>
              <a:t>Ayahs &amp;</a:t>
            </a:r>
            <a:r>
              <a:rPr lang="en-GB" sz="2500" b="1" i="1" u="sng" dirty="0" smtClean="0">
                <a:solidFill>
                  <a:srgbClr val="00B0F0"/>
                </a:solidFill>
              </a:rPr>
              <a:t> </a:t>
            </a:r>
            <a:r>
              <a:rPr lang="en-GB" sz="2500" b="1" i="1" u="sng" dirty="0">
                <a:solidFill>
                  <a:srgbClr val="00B0F0"/>
                </a:solidFill>
              </a:rPr>
              <a:t>Pbuh</a:t>
            </a:r>
            <a:r>
              <a:rPr lang="en-GB" sz="2500" b="1" i="1" dirty="0">
                <a:solidFill>
                  <a:srgbClr val="00B0F0"/>
                </a:solidFill>
              </a:rPr>
              <a:t> </a:t>
            </a:r>
            <a:r>
              <a:rPr lang="en-GB" sz="2500" b="1" dirty="0" smtClean="0">
                <a:solidFill>
                  <a:srgbClr val="00B0F0"/>
                </a:solidFill>
              </a:rPr>
              <a:t>Verdicts</a:t>
            </a:r>
          </a:p>
          <a:p>
            <a:pPr marL="514350" indent="-514350">
              <a:lnSpc>
                <a:spcPct val="150000"/>
              </a:lnSpc>
              <a:buFont typeface="+mj-lt"/>
              <a:buAutoNum type="arabicPeriod"/>
            </a:pPr>
            <a:r>
              <a:rPr lang="en-GB" sz="2500" b="1" dirty="0" smtClean="0">
                <a:solidFill>
                  <a:srgbClr val="00B0F0"/>
                </a:solidFill>
              </a:rPr>
              <a:t>Islamic Inheritance Software: </a:t>
            </a:r>
            <a:r>
              <a:rPr lang="en-GB" sz="2500" dirty="0" smtClean="0">
                <a:solidFill>
                  <a:srgbClr val="00B0F0"/>
                </a:solidFill>
              </a:rPr>
              <a:t>Test Cases &amp; Cases, 1, 2, 3 &amp; 4.</a:t>
            </a:r>
          </a:p>
          <a:p>
            <a:pPr marL="514350" indent="-514350">
              <a:lnSpc>
                <a:spcPct val="150000"/>
              </a:lnSpc>
              <a:buFont typeface="+mj-lt"/>
              <a:buAutoNum type="arabicPeriod"/>
            </a:pPr>
            <a:r>
              <a:rPr lang="en-GB" sz="2500" b="1" dirty="0" smtClean="0">
                <a:solidFill>
                  <a:srgbClr val="00B0F0"/>
                </a:solidFill>
              </a:rPr>
              <a:t>Summary: </a:t>
            </a:r>
            <a:r>
              <a:rPr lang="en-GB" sz="2500" dirty="0" smtClean="0">
                <a:solidFill>
                  <a:srgbClr val="00B0F0"/>
                </a:solidFill>
              </a:rPr>
              <a:t>A. Typical </a:t>
            </a:r>
            <a:r>
              <a:rPr lang="en-GB" sz="2500" i="1" dirty="0">
                <a:solidFill>
                  <a:srgbClr val="00B0F0"/>
                </a:solidFill>
              </a:rPr>
              <a:t>“</a:t>
            </a:r>
            <a:r>
              <a:rPr lang="en-GB" sz="2500" i="1" u="sng" dirty="0">
                <a:solidFill>
                  <a:srgbClr val="00B0F0"/>
                </a:solidFill>
              </a:rPr>
              <a:t>Irth</a:t>
            </a:r>
            <a:r>
              <a:rPr lang="en-GB" sz="2500" i="1" dirty="0">
                <a:solidFill>
                  <a:srgbClr val="00B0F0"/>
                </a:solidFill>
              </a:rPr>
              <a:t>”</a:t>
            </a:r>
            <a:r>
              <a:rPr lang="en-GB" sz="2500" dirty="0" smtClean="0">
                <a:solidFill>
                  <a:srgbClr val="00B0F0"/>
                </a:solidFill>
              </a:rPr>
              <a:t> Cases    B. Special “Kalala” Cases.</a:t>
            </a:r>
          </a:p>
          <a:p>
            <a:pPr marL="514350" indent="-514350">
              <a:lnSpc>
                <a:spcPct val="150000"/>
              </a:lnSpc>
              <a:buFont typeface="+mj-lt"/>
              <a:buAutoNum type="arabicPeriod"/>
            </a:pPr>
            <a:r>
              <a:rPr lang="en-GB" sz="2500" b="1" dirty="0" smtClean="0"/>
              <a:t>Conclusions: </a:t>
            </a:r>
            <a:r>
              <a:rPr lang="en-GB" sz="2500" dirty="0" smtClean="0"/>
              <a:t>A. Evolution of</a:t>
            </a:r>
            <a:r>
              <a:rPr lang="en-GB" sz="2500" i="1" u="sng" dirty="0" smtClean="0"/>
              <a:t> “Irth” </a:t>
            </a:r>
            <a:r>
              <a:rPr lang="en-GB" sz="2500" dirty="0" smtClean="0"/>
              <a:t>Laws, B. Status in Quran,</a:t>
            </a:r>
            <a:r>
              <a:rPr lang="en-GB" sz="2500" i="1" dirty="0" smtClean="0"/>
              <a:t> C.</a:t>
            </a:r>
            <a:r>
              <a:rPr lang="en-GB" sz="2500" dirty="0" smtClean="0"/>
              <a:t> </a:t>
            </a:r>
            <a:r>
              <a:rPr lang="en-GB" sz="2500" dirty="0"/>
              <a:t>Frequent Questions and </a:t>
            </a:r>
            <a:r>
              <a:rPr lang="en-GB" sz="2500" dirty="0" smtClean="0"/>
              <a:t>Answers, D. Mathematics.</a:t>
            </a:r>
            <a:endParaRPr lang="en-GB" sz="2500" dirty="0"/>
          </a:p>
          <a:p>
            <a:pPr marL="0" indent="0">
              <a:lnSpc>
                <a:spcPct val="150000"/>
              </a:lnSpc>
              <a:buFont typeface="Arial" panose="020B0604020202020204" pitchFamily="34" charset="0"/>
              <a:buNone/>
            </a:pPr>
            <a:endParaRPr lang="en-GB" sz="2500" dirty="0" smtClean="0"/>
          </a:p>
          <a:p>
            <a:pPr marL="0" indent="0">
              <a:lnSpc>
                <a:spcPct val="150000"/>
              </a:lnSpc>
              <a:buFont typeface="Arial" panose="020B0604020202020204" pitchFamily="34" charset="0"/>
              <a:buNone/>
            </a:pPr>
            <a:r>
              <a:rPr lang="en-GB" sz="2500" b="1" dirty="0" smtClean="0"/>
              <a:t> </a:t>
            </a:r>
          </a:p>
          <a:p>
            <a:pPr marL="514350" indent="-514350">
              <a:lnSpc>
                <a:spcPct val="150000"/>
              </a:lnSpc>
              <a:buFont typeface="+mj-lt"/>
              <a:buAutoNum type="arabicPeriod"/>
            </a:pPr>
            <a:endParaRPr lang="en-GB" sz="2400" b="1" dirty="0"/>
          </a:p>
        </p:txBody>
      </p:sp>
      <p:sp>
        <p:nvSpPr>
          <p:cNvPr id="7" name="Title 5"/>
          <p:cNvSpPr txBox="1">
            <a:spLocks/>
          </p:cNvSpPr>
          <p:nvPr/>
        </p:nvSpPr>
        <p:spPr>
          <a:xfrm>
            <a:off x="271600" y="196550"/>
            <a:ext cx="8640960" cy="568154"/>
          </a:xfrm>
          <a:prstGeom prst="rect">
            <a:avLst/>
          </a:prstGeom>
          <a:solidFill>
            <a:schemeClr val="tx2">
              <a:lumMod val="20000"/>
              <a:lumOff val="80000"/>
            </a:schemeClr>
          </a:solidFill>
          <a:ln w="38100">
            <a:solidFill>
              <a:srgbClr val="00206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Introduction to Islamic 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br>
              <a:rPr lang="en-GB" sz="1800" b="1" dirty="0" smtClean="0">
                <a:solidFill>
                  <a:srgbClr val="002060"/>
                </a:solidFill>
                <a:latin typeface="Andalus" panose="02020603050405020304" pitchFamily="18" charset="-78"/>
                <a:cs typeface="Andalus" panose="02020603050405020304" pitchFamily="18" charset="-78"/>
              </a:rPr>
            </a:br>
            <a:endParaRPr lang="en-GB" sz="1800" dirty="0"/>
          </a:p>
        </p:txBody>
      </p:sp>
      <p:sp>
        <p:nvSpPr>
          <p:cNvPr id="5"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252706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45</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398631052"/>
              </p:ext>
            </p:extLst>
          </p:nvPr>
        </p:nvGraphicFramePr>
        <p:xfrm>
          <a:off x="549011" y="557908"/>
          <a:ext cx="8380792" cy="592527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70784"/>
                <a:gridCol w="1117321"/>
                <a:gridCol w="1222293"/>
                <a:gridCol w="1278101"/>
                <a:gridCol w="3692293"/>
              </a:tblGrid>
              <a:tr h="666198">
                <a:tc>
                  <a:txBody>
                    <a:bodyPr/>
                    <a:lstStyle/>
                    <a:p>
                      <a:pPr algn="ctr"/>
                      <a:r>
                        <a:rPr lang="en-GB" sz="1800" b="1" dirty="0" smtClean="0"/>
                        <a:t>Revealed</a:t>
                      </a:r>
                    </a:p>
                    <a:p>
                      <a:pPr algn="ctr"/>
                      <a:r>
                        <a:rPr lang="en-GB" sz="1800" b="1" dirty="0" smtClean="0"/>
                        <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600" b="1" dirty="0" smtClean="0"/>
                        <a:t>Revelation </a:t>
                      </a:r>
                    </a:p>
                    <a:p>
                      <a:pPr algn="ctr"/>
                      <a:r>
                        <a:rPr lang="en-GB" sz="1600" b="1" dirty="0" smtClean="0"/>
                        <a:t> Order </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900" b="1" dirty="0" smtClean="0"/>
                        <a:t>Quranic </a:t>
                      </a:r>
                      <a:r>
                        <a:rPr lang="en-GB" sz="1600" b="1" dirty="0" smtClean="0"/>
                        <a:t>(Chapter)</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900" b="1" dirty="0" smtClean="0"/>
                        <a:t>Surah Title</a:t>
                      </a:r>
                    </a:p>
                    <a:p>
                      <a:pPr algn="ctr"/>
                      <a:r>
                        <a:rPr lang="en-GB" sz="1900" b="1" dirty="0" smtClean="0"/>
                        <a:t>(Chapter)</a:t>
                      </a:r>
                      <a:endParaRPr lang="en-GB"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900" b="1" dirty="0" smtClean="0"/>
                        <a:t>Comments</a:t>
                      </a:r>
                    </a:p>
                    <a:p>
                      <a:pPr algn="ctr"/>
                      <a:r>
                        <a:rPr lang="en-GB" sz="1900" b="1" dirty="0" smtClean="0">
                          <a:solidFill>
                            <a:schemeClr val="tx2">
                              <a:lumMod val="40000"/>
                              <a:lumOff val="60000"/>
                            </a:schemeClr>
                          </a:solidFill>
                        </a:rPr>
                        <a:t>(Will</a:t>
                      </a:r>
                      <a:r>
                        <a:rPr lang="en-GB" sz="1900" b="1" baseline="0" dirty="0" smtClean="0">
                          <a:solidFill>
                            <a:schemeClr val="tx2">
                              <a:lumMod val="40000"/>
                              <a:lumOff val="60000"/>
                            </a:schemeClr>
                          </a:solidFill>
                        </a:rPr>
                        <a:t> and/or Inheritance Ayahs)</a:t>
                      </a:r>
                      <a:endParaRPr lang="en-GB" sz="1900" b="1" dirty="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37852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900" b="1" dirty="0" smtClean="0"/>
                        <a:t>Mecca </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(01)</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solidFill>
                            <a:srgbClr val="0070C0"/>
                          </a:solidFill>
                        </a:rPr>
                        <a:t>96</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Al A’laq</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The</a:t>
                      </a:r>
                      <a:r>
                        <a:rPr lang="en-GB" sz="1900" b="1" baseline="0" dirty="0" smtClean="0"/>
                        <a:t> Blood-Clot</a:t>
                      </a:r>
                      <a:endParaRPr lang="en-GB"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852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900" b="1" dirty="0" smtClean="0"/>
                        <a:t>Mecca</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(05)</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solidFill>
                            <a:srgbClr val="0070C0"/>
                          </a:solidFill>
                        </a:rPr>
                        <a:t>01</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Al Fatiha</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The Opening</a:t>
                      </a:r>
                      <a:endParaRPr lang="en-GB"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8521">
                <a:tc>
                  <a:txBody>
                    <a:bodyPr/>
                    <a:lstStyle/>
                    <a:p>
                      <a:pPr algn="r"/>
                      <a:r>
                        <a:rPr lang="en-GB" sz="1900" b="1" dirty="0" smtClean="0"/>
                        <a:t>Mecca</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(21)</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solidFill>
                            <a:srgbClr val="0070C0"/>
                          </a:solidFill>
                        </a:rPr>
                        <a:t>114</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Al Naas</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b="1" dirty="0" smtClean="0"/>
                        <a:t>The People</a:t>
                      </a:r>
                      <a:endParaRPr lang="en-GB"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59515">
                <a:tc>
                  <a:txBody>
                    <a:bodyPr/>
                    <a:lstStyle/>
                    <a:p>
                      <a:pPr algn="r"/>
                      <a:r>
                        <a:rPr lang="en-GB" sz="1900" b="0" dirty="0" smtClean="0"/>
                        <a:t>Mecca</a:t>
                      </a:r>
                      <a:endParaRPr lang="en-GB" sz="1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t>(50)</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solidFill>
                            <a:srgbClr val="0070C0"/>
                          </a:solidFill>
                        </a:rPr>
                        <a:t>17</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t>Al Israa’</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t>The Night Journey </a:t>
                      </a:r>
                      <a:r>
                        <a:rPr lang="en-GB" sz="1900" b="0" dirty="0" smtClean="0"/>
                        <a:t>(to Heaven)</a:t>
                      </a:r>
                      <a:r>
                        <a:rPr lang="en-GB" sz="1900" b="1" dirty="0" smtClean="0">
                          <a:solidFill>
                            <a:srgbClr val="0070C0"/>
                          </a:solidFill>
                        </a:rPr>
                        <a:t> (34)</a:t>
                      </a:r>
                    </a:p>
                    <a:p>
                      <a:pPr algn="ctr"/>
                      <a:r>
                        <a:rPr lang="en-GB" sz="1900" kern="1200" dirty="0" smtClean="0">
                          <a:solidFill>
                            <a:schemeClr val="dk1"/>
                          </a:solidFill>
                          <a:effectLst/>
                          <a:latin typeface="+mn-lt"/>
                          <a:ea typeface="+mn-ea"/>
                          <a:cs typeface="+mn-cs"/>
                        </a:rPr>
                        <a:t>Except 26,32-33,57,73-80, Medina</a:t>
                      </a:r>
                      <a:endParaRPr lang="en-GB" sz="1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r>
              <a:tr h="859515">
                <a:tc>
                  <a:txBody>
                    <a:bodyPr/>
                    <a:lstStyle/>
                    <a:p>
                      <a:pPr algn="r"/>
                      <a:r>
                        <a:rPr lang="en-GB" sz="1900" b="0" dirty="0" smtClean="0"/>
                        <a:t>Medina</a:t>
                      </a:r>
                      <a:endParaRPr lang="en-GB" sz="1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t>(87)</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solidFill>
                            <a:srgbClr val="0070C0"/>
                          </a:solidFill>
                        </a:rPr>
                        <a:t>02</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t>Al Baqarah</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c>
                  <a:txBody>
                    <a:bodyPr/>
                    <a:lstStyle/>
                    <a:p>
                      <a:pPr algn="ctr"/>
                      <a:r>
                        <a:rPr lang="en-GB" sz="1900" b="1" dirty="0" smtClean="0">
                          <a:solidFill>
                            <a:schemeClr val="tx1"/>
                          </a:solidFill>
                        </a:rPr>
                        <a:t>The Cattle </a:t>
                      </a:r>
                      <a:r>
                        <a:rPr lang="en-GB" sz="1900" b="0" dirty="0" smtClean="0">
                          <a:solidFill>
                            <a:schemeClr val="tx1"/>
                          </a:solidFill>
                        </a:rPr>
                        <a:t>(The Israelites' Cow) </a:t>
                      </a:r>
                      <a:r>
                        <a:rPr lang="en-GB" sz="1900" b="1" dirty="0" smtClean="0">
                          <a:solidFill>
                            <a:srgbClr val="0070C0"/>
                          </a:solidFill>
                        </a:rPr>
                        <a:t>(180-182)</a:t>
                      </a:r>
                    </a:p>
                    <a:p>
                      <a:pPr algn="ctr"/>
                      <a:r>
                        <a:rPr lang="en-GB" sz="1900" b="0" dirty="0" smtClean="0"/>
                        <a:t>Except Ayah 281 at last Hajj, Mecca</a:t>
                      </a:r>
                      <a:endParaRPr lang="en-GB" sz="1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9020"/>
                      </a:srgbClr>
                    </a:solidFill>
                  </a:tcPr>
                </a:tc>
              </a:tr>
              <a:tr h="378521">
                <a:tc>
                  <a:txBody>
                    <a:bodyPr/>
                    <a:lstStyle/>
                    <a:p>
                      <a:pPr algn="r"/>
                      <a:r>
                        <a:rPr lang="en-GB" sz="1900" b="1" dirty="0" smtClean="0"/>
                        <a:t>Medina</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(89)</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solidFill>
                            <a:srgbClr val="0070C0"/>
                          </a:solidFill>
                        </a:rPr>
                        <a:t>03</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Aal Imran</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900" b="1" dirty="0" smtClean="0"/>
                        <a:t>Imran’s Family </a:t>
                      </a:r>
                      <a:r>
                        <a:rPr lang="en-GB" sz="1900" b="0" dirty="0" smtClean="0"/>
                        <a:t>(Mary’s Father)</a:t>
                      </a:r>
                      <a:endParaRPr lang="en-GB" sz="1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6651">
                <a:tc>
                  <a:txBody>
                    <a:bodyPr/>
                    <a:lstStyle/>
                    <a:p>
                      <a:pPr algn="r"/>
                      <a:r>
                        <a:rPr lang="en-GB" sz="1900" b="1" dirty="0" smtClean="0"/>
                        <a:t>Medina</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t>(92)</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solidFill>
                            <a:srgbClr val="0070C0"/>
                          </a:solidFill>
                        </a:rPr>
                        <a:t>04</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t>Al Nisaa’</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t>The Women </a:t>
                      </a:r>
                      <a:r>
                        <a:rPr lang="en-GB" sz="1900" b="0" dirty="0" smtClean="0"/>
                        <a:t>(Womankind)</a:t>
                      </a:r>
                    </a:p>
                    <a:p>
                      <a:pPr algn="ctr"/>
                      <a:r>
                        <a:rPr lang="en-GB" sz="1900" b="1" u="none" dirty="0" smtClean="0"/>
                        <a:t> </a:t>
                      </a:r>
                      <a:r>
                        <a:rPr lang="en-GB" sz="1900" b="1" u="sng" dirty="0" smtClean="0">
                          <a:solidFill>
                            <a:srgbClr val="0070C0"/>
                          </a:solidFill>
                        </a:rPr>
                        <a:t>(2, 5-14, 19, 32-33, 176)</a:t>
                      </a:r>
                      <a:endParaRPr lang="en-GB" sz="1900" b="0" u="sng"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859515">
                <a:tc>
                  <a:txBody>
                    <a:bodyPr/>
                    <a:lstStyle/>
                    <a:p>
                      <a:pPr algn="r"/>
                      <a:r>
                        <a:rPr lang="en-GB" sz="1900" b="0" dirty="0" smtClean="0"/>
                        <a:t>Medina</a:t>
                      </a:r>
                      <a:endParaRPr lang="en-GB" sz="1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t>(112)</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solidFill>
                            <a:srgbClr val="0070C0"/>
                          </a:solidFill>
                        </a:rPr>
                        <a:t>05</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t>Al Maídah</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900" b="1" dirty="0" smtClean="0"/>
                        <a:t>The Banquet (</a:t>
                      </a:r>
                      <a:r>
                        <a:rPr lang="en-GB" sz="1900" b="0" dirty="0" smtClean="0"/>
                        <a:t>Last Supper</a:t>
                      </a:r>
                      <a:r>
                        <a:rPr lang="en-GB" sz="1900" b="1" dirty="0" smtClean="0"/>
                        <a:t>) </a:t>
                      </a:r>
                      <a:r>
                        <a:rPr lang="en-GB" sz="1900" b="1" dirty="0" smtClean="0">
                          <a:solidFill>
                            <a:srgbClr val="0070C0"/>
                          </a:solidFill>
                        </a:rPr>
                        <a:t> </a:t>
                      </a:r>
                      <a:r>
                        <a:rPr lang="en-GB" sz="1500" b="1" dirty="0" smtClean="0">
                          <a:solidFill>
                            <a:srgbClr val="0070C0"/>
                          </a:solidFill>
                        </a:rPr>
                        <a:t>(106-108)</a:t>
                      </a:r>
                    </a:p>
                    <a:p>
                      <a:pPr algn="ctr"/>
                      <a:r>
                        <a:rPr lang="en-GB" sz="1900" b="0" dirty="0" smtClean="0"/>
                        <a:t>Except Ayah 3 at Last Hajj, Mecca</a:t>
                      </a:r>
                      <a:endParaRPr lang="en-GB" sz="1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8521">
                <a:tc>
                  <a:txBody>
                    <a:bodyPr/>
                    <a:lstStyle/>
                    <a:p>
                      <a:pPr algn="r"/>
                      <a:r>
                        <a:rPr lang="en-GB" sz="1900" b="0" dirty="0" smtClean="0"/>
                        <a:t>Medina</a:t>
                      </a:r>
                      <a:endParaRPr lang="en-GB" sz="1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5882"/>
                      </a:schemeClr>
                    </a:solidFill>
                  </a:tcPr>
                </a:tc>
                <a:tc>
                  <a:txBody>
                    <a:bodyPr/>
                    <a:lstStyle/>
                    <a:p>
                      <a:pPr algn="ctr"/>
                      <a:r>
                        <a:rPr lang="en-GB" sz="1900" b="1" dirty="0" smtClean="0"/>
                        <a:t>(114)</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5882"/>
                      </a:schemeClr>
                    </a:solidFill>
                  </a:tcPr>
                </a:tc>
                <a:tc>
                  <a:txBody>
                    <a:bodyPr/>
                    <a:lstStyle/>
                    <a:p>
                      <a:pPr algn="ctr"/>
                      <a:r>
                        <a:rPr lang="en-GB" sz="1900" b="1" dirty="0" smtClean="0">
                          <a:solidFill>
                            <a:srgbClr val="0070C0"/>
                          </a:solidFill>
                        </a:rPr>
                        <a:t>110</a:t>
                      </a:r>
                      <a:endParaRPr lang="en-GB" sz="19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5882"/>
                      </a:schemeClr>
                    </a:solidFill>
                  </a:tcPr>
                </a:tc>
                <a:tc>
                  <a:txBody>
                    <a:bodyPr/>
                    <a:lstStyle/>
                    <a:p>
                      <a:pPr algn="ctr"/>
                      <a:r>
                        <a:rPr lang="en-GB" sz="1900" b="1" dirty="0" smtClean="0"/>
                        <a:t>Al Nasr</a:t>
                      </a:r>
                      <a:endParaRPr lang="en-GB" sz="1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5882"/>
                      </a:schemeClr>
                    </a:solidFill>
                  </a:tcPr>
                </a:tc>
                <a:tc>
                  <a:txBody>
                    <a:bodyPr/>
                    <a:lstStyle/>
                    <a:p>
                      <a:pPr algn="ctr"/>
                      <a:r>
                        <a:rPr lang="en-GB" sz="1900" b="1" dirty="0" smtClean="0"/>
                        <a:t>The Help</a:t>
                      </a:r>
                      <a:endParaRPr lang="en-GB"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5882"/>
                      </a:schemeClr>
                    </a:solidFill>
                  </a:tcPr>
                </a:tc>
              </a:tr>
            </a:tbl>
          </a:graphicData>
        </a:graphic>
      </p:graphicFrame>
      <p:sp>
        <p:nvSpPr>
          <p:cNvPr id="6" name="Rectangle 5"/>
          <p:cNvSpPr/>
          <p:nvPr/>
        </p:nvSpPr>
        <p:spPr>
          <a:xfrm>
            <a:off x="107504" y="34917"/>
            <a:ext cx="8856984" cy="461665"/>
          </a:xfrm>
          <a:prstGeom prst="rect">
            <a:avLst/>
          </a:prstGeom>
          <a:solidFill>
            <a:srgbClr val="FFFF00"/>
          </a:solidFill>
          <a:ln>
            <a:solidFill>
              <a:schemeClr val="tx1"/>
            </a:solidFill>
          </a:ln>
        </p:spPr>
        <p:txBody>
          <a:bodyPr wrap="square">
            <a:spAutoFit/>
          </a:bodyPr>
          <a:lstStyle/>
          <a:p>
            <a:r>
              <a:rPr lang="en-GB" sz="2400" b="1" dirty="0" smtClean="0">
                <a:latin typeface="Andalus" panose="02020603050405020304" pitchFamily="18" charset="-78"/>
                <a:cs typeface="Andalus" panose="02020603050405020304" pitchFamily="18" charset="-78"/>
              </a:rPr>
              <a:t>8A. Evolution of Quranic Will and Inheritance Laws  </a:t>
            </a:r>
            <a:endParaRPr lang="en-GB" sz="2400" b="1" dirty="0">
              <a:latin typeface="Andalus" panose="02020603050405020304" pitchFamily="18" charset="-78"/>
              <a:cs typeface="Andalus" panose="02020603050405020304" pitchFamily="18" charset="-78"/>
            </a:endParaRPr>
          </a:p>
        </p:txBody>
      </p:sp>
      <p:sp>
        <p:nvSpPr>
          <p:cNvPr id="5" name="TextBox 4"/>
          <p:cNvSpPr txBox="1"/>
          <p:nvPr/>
        </p:nvSpPr>
        <p:spPr>
          <a:xfrm rot="5400000">
            <a:off x="-1695580" y="2408548"/>
            <a:ext cx="4104458" cy="384721"/>
          </a:xfrm>
          <a:prstGeom prst="rect">
            <a:avLst/>
          </a:prstGeom>
          <a:solidFill>
            <a:srgbClr val="000000"/>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GB" sz="1900" b="1" dirty="0" smtClean="0">
                <a:solidFill>
                  <a:schemeClr val="bg1"/>
                </a:solidFill>
              </a:rPr>
              <a:t>Will  Decides  Heirs  &amp; Shares</a:t>
            </a:r>
            <a:endParaRPr lang="en-GB" sz="1900" b="1" dirty="0">
              <a:solidFill>
                <a:schemeClr val="bg1"/>
              </a:solidFill>
            </a:endParaRPr>
          </a:p>
        </p:txBody>
      </p:sp>
      <p:sp>
        <p:nvSpPr>
          <p:cNvPr id="11" name="TextBox 10"/>
          <p:cNvSpPr txBox="1"/>
          <p:nvPr/>
        </p:nvSpPr>
        <p:spPr>
          <a:xfrm rot="5400000">
            <a:off x="-745783" y="5417014"/>
            <a:ext cx="2204864" cy="677108"/>
          </a:xfrm>
          <a:prstGeom prst="rect">
            <a:avLst/>
          </a:prstGeom>
          <a:solidFill>
            <a:srgbClr val="000000"/>
          </a:solidFill>
          <a:ln>
            <a:solidFill>
              <a:srgbClr val="FFFF00"/>
            </a:solidFill>
          </a:ln>
          <a:effectLst>
            <a:outerShdw blurRad="50800" dist="38100" dir="2700000" algn="tl" rotWithShape="0">
              <a:prstClr val="black">
                <a:alpha val="40000"/>
              </a:prstClr>
            </a:outerShdw>
          </a:effectLst>
        </p:spPr>
        <p:txBody>
          <a:bodyPr wrap="square" rtlCol="0">
            <a:spAutoFit/>
          </a:bodyPr>
          <a:lstStyle/>
          <a:p>
            <a:pPr algn="ctr"/>
            <a:r>
              <a:rPr lang="en-GB" sz="1900" dirty="0" smtClean="0">
                <a:solidFill>
                  <a:srgbClr val="FFFF00"/>
                </a:solidFill>
              </a:rPr>
              <a:t>Heirs &amp; Shares  are Prescribed </a:t>
            </a:r>
            <a:endParaRPr lang="en-GB" sz="1900" dirty="0">
              <a:solidFill>
                <a:srgbClr val="FFFF00"/>
              </a:solidFill>
            </a:endParaRPr>
          </a:p>
        </p:txBody>
      </p:sp>
    </p:spTree>
    <p:extLst>
      <p:ext uri="{BB962C8B-B14F-4D97-AF65-F5344CB8AC3E}">
        <p14:creationId xmlns:p14="http://schemas.microsoft.com/office/powerpoint/2010/main" val="280681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30" presetClass="emph" presetSubtype="0" fill="hold" grpId="1" nodeType="withEffect">
                                  <p:stCondLst>
                                    <p:cond delay="0"/>
                                  </p:stCondLst>
                                  <p:childTnLst>
                                    <p:animClr clrSpc="hsl" dir="cw">
                                      <p:cBhvr override="childStyle">
                                        <p:cTn id="13" dur="500" fill="hold"/>
                                        <p:tgtEl>
                                          <p:spTgt spid="5"/>
                                        </p:tgtEl>
                                        <p:attrNameLst>
                                          <p:attrName>style.color</p:attrName>
                                        </p:attrNameLst>
                                      </p:cBhvr>
                                      <p:by>
                                        <p:hsl h="0" s="12549" l="25098"/>
                                      </p:by>
                                    </p:animClr>
                                    <p:animClr clrSpc="hsl" dir="cw">
                                      <p:cBhvr>
                                        <p:cTn id="14" dur="500" fill="hold"/>
                                        <p:tgtEl>
                                          <p:spTgt spid="5"/>
                                        </p:tgtEl>
                                        <p:attrNameLst>
                                          <p:attrName>fillcolor</p:attrName>
                                        </p:attrNameLst>
                                      </p:cBhvr>
                                      <p:by>
                                        <p:hsl h="0" s="12549" l="25098"/>
                                      </p:by>
                                    </p:animClr>
                                    <p:animClr clrSpc="hsl" dir="cw">
                                      <p:cBhvr>
                                        <p:cTn id="15" dur="500" fill="hold"/>
                                        <p:tgtEl>
                                          <p:spTgt spid="5"/>
                                        </p:tgtEl>
                                        <p:attrNameLst>
                                          <p:attrName>stroke.color</p:attrName>
                                        </p:attrNameLst>
                                      </p:cBhvr>
                                      <p:by>
                                        <p:hsl h="0" s="12549" l="25098"/>
                                      </p:by>
                                    </p:animClr>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46</a:t>
            </a:fld>
            <a:endParaRPr lang="en-GB" dirty="0"/>
          </a:p>
        </p:txBody>
      </p:sp>
      <p:sp>
        <p:nvSpPr>
          <p:cNvPr id="3" name="Rectangle 2"/>
          <p:cNvSpPr/>
          <p:nvPr/>
        </p:nvSpPr>
        <p:spPr>
          <a:xfrm>
            <a:off x="250682" y="1627600"/>
            <a:ext cx="8600922" cy="923330"/>
          </a:xfrm>
          <a:prstGeom prst="rect">
            <a:avLst/>
          </a:prstGeom>
        </p:spPr>
        <p:txBody>
          <a:bodyPr wrap="square">
            <a:spAutoFit/>
          </a:bodyPr>
          <a:lstStyle/>
          <a:p>
            <a:r>
              <a:rPr lang="en-GB" b="1" u="sng" dirty="0" smtClean="0"/>
              <a:t>1. Justice: </a:t>
            </a:r>
            <a:r>
              <a:rPr lang="en-GB" b="1" dirty="0" smtClean="0"/>
              <a:t>O </a:t>
            </a:r>
            <a:r>
              <a:rPr lang="en-GB" b="1" dirty="0"/>
              <a:t>believers,</a:t>
            </a:r>
            <a:r>
              <a:rPr lang="en-GB" b="1" u="sng" dirty="0"/>
              <a:t> </a:t>
            </a:r>
            <a:r>
              <a:rPr lang="en-GB" b="1" u="sng" dirty="0">
                <a:solidFill>
                  <a:srgbClr val="7030A0"/>
                </a:solidFill>
              </a:rPr>
              <a:t>prescribed</a:t>
            </a:r>
            <a:r>
              <a:rPr lang="en-GB" b="1" u="sng" dirty="0"/>
              <a:t> </a:t>
            </a:r>
            <a:r>
              <a:rPr lang="en-GB" b="1" dirty="0"/>
              <a:t>for you is retaliation, </a:t>
            </a:r>
            <a:r>
              <a:rPr lang="en-GB" dirty="0"/>
              <a:t>touching the slain; freeman for freeman, </a:t>
            </a:r>
            <a:r>
              <a:rPr lang="en-GB" dirty="0" smtClean="0"/>
              <a:t>slave for </a:t>
            </a:r>
            <a:r>
              <a:rPr lang="en-GB" dirty="0"/>
              <a:t>slave, female for female. But if aught is pardoned a man by his brother, let the </a:t>
            </a:r>
            <a:r>
              <a:rPr lang="en-GB" dirty="0" smtClean="0"/>
              <a:t>pursuing be </a:t>
            </a:r>
            <a:r>
              <a:rPr lang="en-GB" dirty="0"/>
              <a:t>honourable, and let the payment be with </a:t>
            </a:r>
            <a:r>
              <a:rPr lang="en-GB" dirty="0" smtClean="0"/>
              <a:t>kindliness.</a:t>
            </a:r>
            <a:r>
              <a:rPr lang="en-GB" b="1" dirty="0" smtClean="0">
                <a:solidFill>
                  <a:srgbClr val="7030A0"/>
                </a:solidFill>
              </a:rPr>
              <a:t>2:178</a:t>
            </a:r>
            <a:endParaRPr lang="en-GB" b="1" dirty="0">
              <a:solidFill>
                <a:srgbClr val="7030A0"/>
              </a:solidFill>
            </a:endParaRPr>
          </a:p>
        </p:txBody>
      </p:sp>
      <p:sp>
        <p:nvSpPr>
          <p:cNvPr id="4" name="TextBox 3"/>
          <p:cNvSpPr txBox="1"/>
          <p:nvPr/>
        </p:nvSpPr>
        <p:spPr>
          <a:xfrm>
            <a:off x="128427" y="116632"/>
            <a:ext cx="8928992" cy="523220"/>
          </a:xfrm>
          <a:prstGeom prst="rect">
            <a:avLst/>
          </a:prstGeom>
          <a:solidFill>
            <a:srgbClr val="FFFF00"/>
          </a:solidFill>
          <a:ln>
            <a:solidFill>
              <a:schemeClr val="tx1"/>
            </a:solidFill>
          </a:ln>
        </p:spPr>
        <p:txBody>
          <a:bodyPr wrap="square" rtlCol="0">
            <a:spAutoFit/>
          </a:bodyPr>
          <a:lstStyle/>
          <a:p>
            <a:r>
              <a:rPr lang="en-GB" sz="2800" b="1" dirty="0" smtClean="0"/>
              <a:t>8B. Status of </a:t>
            </a:r>
            <a:r>
              <a:rPr lang="en-GB" sz="2800" b="1" i="1" u="sng" dirty="0" smtClean="0"/>
              <a:t>Wasiyah</a:t>
            </a:r>
            <a:r>
              <a:rPr lang="en-GB" sz="2800" b="1" dirty="0" smtClean="0"/>
              <a:t> (Last Will &amp; Testament)  in Quran</a:t>
            </a:r>
            <a:endParaRPr lang="en-GB" sz="2800" b="1" dirty="0"/>
          </a:p>
        </p:txBody>
      </p:sp>
      <p:sp>
        <p:nvSpPr>
          <p:cNvPr id="5" name="Rectangle 4"/>
          <p:cNvSpPr/>
          <p:nvPr/>
        </p:nvSpPr>
        <p:spPr>
          <a:xfrm>
            <a:off x="272018" y="2577255"/>
            <a:ext cx="8599111" cy="923330"/>
          </a:xfrm>
          <a:prstGeom prst="rect">
            <a:avLst/>
          </a:prstGeom>
        </p:spPr>
        <p:txBody>
          <a:bodyPr wrap="square">
            <a:spAutoFit/>
          </a:bodyPr>
          <a:lstStyle/>
          <a:p>
            <a:r>
              <a:rPr lang="en-GB" b="1" u="sng" dirty="0"/>
              <a:t>2</a:t>
            </a:r>
            <a:r>
              <a:rPr lang="en-GB" b="1" u="sng" dirty="0" smtClean="0"/>
              <a:t>. The Last Will &amp; Testament: </a:t>
            </a:r>
            <a:r>
              <a:rPr lang="en-GB" b="1" u="sng" dirty="0" smtClean="0">
                <a:solidFill>
                  <a:srgbClr val="0070C0"/>
                </a:solidFill>
              </a:rPr>
              <a:t>Prescribed</a:t>
            </a:r>
            <a:r>
              <a:rPr lang="en-GB" dirty="0" smtClean="0"/>
              <a:t> </a:t>
            </a:r>
            <a:r>
              <a:rPr lang="en-GB" dirty="0"/>
              <a:t>for you, when any of you is visited by death, and he leaves behind some goods, </a:t>
            </a:r>
            <a:r>
              <a:rPr lang="en-GB" dirty="0" smtClean="0"/>
              <a:t>is </a:t>
            </a:r>
            <a:r>
              <a:rPr lang="en-GB" b="1" dirty="0" smtClean="0"/>
              <a:t>to </a:t>
            </a:r>
            <a:r>
              <a:rPr lang="en-GB" b="1" dirty="0"/>
              <a:t>make testament </a:t>
            </a:r>
            <a:r>
              <a:rPr lang="en-GB" dirty="0"/>
              <a:t>in favour of his parents and kinsmen honourably -- an obligation on </a:t>
            </a:r>
            <a:r>
              <a:rPr lang="en-GB" dirty="0" smtClean="0"/>
              <a:t>the godfearing.</a:t>
            </a:r>
            <a:r>
              <a:rPr lang="en-GB" b="1" dirty="0">
                <a:solidFill>
                  <a:srgbClr val="0070C0"/>
                </a:solidFill>
              </a:rPr>
              <a:t> </a:t>
            </a:r>
            <a:r>
              <a:rPr lang="en-GB" b="1" dirty="0" smtClean="0">
                <a:solidFill>
                  <a:srgbClr val="0070C0"/>
                </a:solidFill>
              </a:rPr>
              <a:t>2:180</a:t>
            </a:r>
            <a:endParaRPr lang="en-GB" dirty="0"/>
          </a:p>
        </p:txBody>
      </p:sp>
      <p:sp>
        <p:nvSpPr>
          <p:cNvPr id="6" name="Rectangle 5"/>
          <p:cNvSpPr/>
          <p:nvPr/>
        </p:nvSpPr>
        <p:spPr>
          <a:xfrm>
            <a:off x="260524" y="3500585"/>
            <a:ext cx="8591080" cy="646331"/>
          </a:xfrm>
          <a:prstGeom prst="rect">
            <a:avLst/>
          </a:prstGeom>
        </p:spPr>
        <p:txBody>
          <a:bodyPr wrap="square">
            <a:spAutoFit/>
          </a:bodyPr>
          <a:lstStyle/>
          <a:p>
            <a:r>
              <a:rPr lang="en-GB" b="1" u="sng" dirty="0" smtClean="0"/>
              <a:t>3. Fasting</a:t>
            </a:r>
            <a:r>
              <a:rPr lang="en-GB" dirty="0" smtClean="0"/>
              <a:t>: </a:t>
            </a:r>
            <a:r>
              <a:rPr lang="en-GB" b="1" dirty="0" smtClean="0"/>
              <a:t>O </a:t>
            </a:r>
            <a:r>
              <a:rPr lang="en-GB" b="1" dirty="0"/>
              <a:t>believers, </a:t>
            </a:r>
            <a:r>
              <a:rPr lang="en-GB" b="1" u="sng" dirty="0">
                <a:solidFill>
                  <a:srgbClr val="0070C0"/>
                </a:solidFill>
              </a:rPr>
              <a:t>prescribed</a:t>
            </a:r>
            <a:r>
              <a:rPr lang="en-GB" b="1" dirty="0"/>
              <a:t> for you is the Fast</a:t>
            </a:r>
            <a:r>
              <a:rPr lang="en-GB" dirty="0"/>
              <a:t>, even as it was prescribed for those that </a:t>
            </a:r>
            <a:r>
              <a:rPr lang="en-GB" dirty="0" smtClean="0"/>
              <a:t>were before </a:t>
            </a:r>
            <a:r>
              <a:rPr lang="en-GB" dirty="0"/>
              <a:t>you -- haply you will be godfearing </a:t>
            </a:r>
            <a:r>
              <a:rPr lang="en-GB" dirty="0" smtClean="0"/>
              <a:t>– </a:t>
            </a:r>
            <a:r>
              <a:rPr lang="en-GB" b="1" dirty="0" smtClean="0">
                <a:solidFill>
                  <a:srgbClr val="0070C0"/>
                </a:solidFill>
              </a:rPr>
              <a:t>2:183</a:t>
            </a:r>
            <a:endParaRPr lang="en-GB" b="1" dirty="0">
              <a:solidFill>
                <a:srgbClr val="0070C0"/>
              </a:solidFill>
            </a:endParaRPr>
          </a:p>
        </p:txBody>
      </p:sp>
      <p:sp>
        <p:nvSpPr>
          <p:cNvPr id="7" name="Rectangle 6"/>
          <p:cNvSpPr/>
          <p:nvPr/>
        </p:nvSpPr>
        <p:spPr>
          <a:xfrm>
            <a:off x="271989" y="4147020"/>
            <a:ext cx="8582572" cy="923330"/>
          </a:xfrm>
          <a:prstGeom prst="rect">
            <a:avLst/>
          </a:prstGeom>
        </p:spPr>
        <p:txBody>
          <a:bodyPr wrap="square">
            <a:spAutoFit/>
          </a:bodyPr>
          <a:lstStyle/>
          <a:p>
            <a:r>
              <a:rPr lang="en-GB" b="1" u="sng" dirty="0"/>
              <a:t>4</a:t>
            </a:r>
            <a:r>
              <a:rPr lang="en-GB" b="1" u="sng" dirty="0" smtClean="0"/>
              <a:t>. </a:t>
            </a:r>
            <a:r>
              <a:rPr lang="en-GB" b="1" i="1" u="sng" dirty="0" smtClean="0"/>
              <a:t>Jihad</a:t>
            </a:r>
            <a:r>
              <a:rPr lang="en-GB" b="1" u="sng" dirty="0" smtClean="0"/>
              <a:t>: </a:t>
            </a:r>
            <a:r>
              <a:rPr lang="en-GB" b="1" u="sng" dirty="0" smtClean="0">
                <a:solidFill>
                  <a:srgbClr val="0070C0"/>
                </a:solidFill>
              </a:rPr>
              <a:t>Prescribed</a:t>
            </a:r>
            <a:r>
              <a:rPr lang="en-GB" b="1" dirty="0" smtClean="0"/>
              <a:t> </a:t>
            </a:r>
            <a:r>
              <a:rPr lang="en-GB" b="1" dirty="0"/>
              <a:t>for you is fighting</a:t>
            </a:r>
            <a:r>
              <a:rPr lang="en-GB" dirty="0"/>
              <a:t>, though it be hateful to you. Yet it may happen that you </a:t>
            </a:r>
            <a:r>
              <a:rPr lang="en-GB" dirty="0" smtClean="0"/>
              <a:t>will hate </a:t>
            </a:r>
            <a:r>
              <a:rPr lang="en-GB" dirty="0"/>
              <a:t>a thing which is better for you; and it may happen that you will love a thing which </a:t>
            </a:r>
            <a:r>
              <a:rPr lang="en-GB" dirty="0" smtClean="0"/>
              <a:t>is worse </a:t>
            </a:r>
            <a:r>
              <a:rPr lang="en-GB" dirty="0"/>
              <a:t>for you; God knows, and you know not</a:t>
            </a:r>
            <a:r>
              <a:rPr lang="en-GB" dirty="0" smtClean="0"/>
              <a:t>. </a:t>
            </a:r>
            <a:r>
              <a:rPr lang="en-GB" b="1" dirty="0" smtClean="0">
                <a:solidFill>
                  <a:srgbClr val="0070C0"/>
                </a:solidFill>
              </a:rPr>
              <a:t>2:216</a:t>
            </a:r>
            <a:endParaRPr lang="en-GB" b="1" dirty="0">
              <a:solidFill>
                <a:srgbClr val="0070C0"/>
              </a:solidFill>
            </a:endParaRPr>
          </a:p>
        </p:txBody>
      </p:sp>
      <p:sp>
        <p:nvSpPr>
          <p:cNvPr id="8" name="Rectangle 7"/>
          <p:cNvSpPr/>
          <p:nvPr/>
        </p:nvSpPr>
        <p:spPr>
          <a:xfrm>
            <a:off x="262147" y="5070350"/>
            <a:ext cx="8618855" cy="646331"/>
          </a:xfrm>
          <a:prstGeom prst="rect">
            <a:avLst/>
          </a:prstGeom>
        </p:spPr>
        <p:txBody>
          <a:bodyPr wrap="square">
            <a:spAutoFit/>
          </a:bodyPr>
          <a:lstStyle/>
          <a:p>
            <a:r>
              <a:rPr lang="en-GB" b="1" u="sng" dirty="0"/>
              <a:t>5</a:t>
            </a:r>
            <a:r>
              <a:rPr lang="en-GB" b="1" u="sng" dirty="0" smtClean="0"/>
              <a:t>. Pilgrimage</a:t>
            </a:r>
            <a:r>
              <a:rPr lang="en-GB" u="sng" dirty="0" smtClean="0"/>
              <a:t>: </a:t>
            </a:r>
            <a:r>
              <a:rPr lang="en-GB" b="1" dirty="0" smtClean="0"/>
              <a:t>It </a:t>
            </a:r>
            <a:r>
              <a:rPr lang="en-GB" b="1" dirty="0"/>
              <a:t>is the </a:t>
            </a:r>
            <a:r>
              <a:rPr lang="en-GB" b="1" u="sng" dirty="0">
                <a:solidFill>
                  <a:srgbClr val="0070C0"/>
                </a:solidFill>
              </a:rPr>
              <a:t>duty</a:t>
            </a:r>
            <a:r>
              <a:rPr lang="en-GB" b="1" u="sng" dirty="0"/>
              <a:t> </a:t>
            </a:r>
            <a:r>
              <a:rPr lang="en-GB" b="1" dirty="0"/>
              <a:t>of all men towards God to come to the House a pilgrim</a:t>
            </a:r>
            <a:r>
              <a:rPr lang="en-GB" dirty="0"/>
              <a:t>, </a:t>
            </a:r>
            <a:r>
              <a:rPr lang="en-GB" u="sng" dirty="0"/>
              <a:t>if he is able to make </a:t>
            </a:r>
            <a:r>
              <a:rPr lang="en-GB" u="sng" dirty="0" smtClean="0"/>
              <a:t>his way </a:t>
            </a:r>
            <a:r>
              <a:rPr lang="en-GB" u="sng" dirty="0"/>
              <a:t>there</a:t>
            </a:r>
            <a:r>
              <a:rPr lang="en-GB" dirty="0" smtClean="0"/>
              <a:t>. </a:t>
            </a:r>
            <a:r>
              <a:rPr lang="en-GB" b="1" dirty="0" smtClean="0">
                <a:solidFill>
                  <a:srgbClr val="0070C0"/>
                </a:solidFill>
              </a:rPr>
              <a:t>3:97</a:t>
            </a:r>
            <a:endParaRPr lang="en-GB" b="1" dirty="0">
              <a:solidFill>
                <a:srgbClr val="0070C0"/>
              </a:solidFill>
            </a:endParaRPr>
          </a:p>
        </p:txBody>
      </p:sp>
      <p:sp>
        <p:nvSpPr>
          <p:cNvPr id="9" name="Rectangle 8"/>
          <p:cNvSpPr/>
          <p:nvPr/>
        </p:nvSpPr>
        <p:spPr>
          <a:xfrm>
            <a:off x="260524" y="5718741"/>
            <a:ext cx="8618855" cy="923330"/>
          </a:xfrm>
          <a:prstGeom prst="rect">
            <a:avLst/>
          </a:prstGeom>
        </p:spPr>
        <p:txBody>
          <a:bodyPr wrap="square">
            <a:spAutoFit/>
          </a:bodyPr>
          <a:lstStyle/>
          <a:p>
            <a:r>
              <a:rPr lang="en-GB" b="1" u="sng" dirty="0" smtClean="0"/>
              <a:t>6. Prayers: </a:t>
            </a:r>
            <a:r>
              <a:rPr lang="en-GB" dirty="0" smtClean="0"/>
              <a:t>When </a:t>
            </a:r>
            <a:r>
              <a:rPr lang="en-GB" dirty="0"/>
              <a:t>you have performed the prayer, remember God, standing and sitting and on your </a:t>
            </a:r>
            <a:r>
              <a:rPr lang="en-GB" dirty="0" smtClean="0"/>
              <a:t>sides. Then</a:t>
            </a:r>
            <a:r>
              <a:rPr lang="en-GB" dirty="0"/>
              <a:t>, when you are secure, perform the prayer; </a:t>
            </a:r>
            <a:r>
              <a:rPr lang="en-GB" b="1" dirty="0"/>
              <a:t>surely the prayer is </a:t>
            </a:r>
            <a:r>
              <a:rPr lang="en-GB" b="1" u="sng" dirty="0">
                <a:solidFill>
                  <a:srgbClr val="7030A0"/>
                </a:solidFill>
              </a:rPr>
              <a:t>a timed prescription</a:t>
            </a:r>
            <a:r>
              <a:rPr lang="en-GB" b="1" dirty="0"/>
              <a:t> </a:t>
            </a:r>
            <a:r>
              <a:rPr lang="en-GB" b="1" dirty="0" smtClean="0"/>
              <a:t>for the believers. </a:t>
            </a:r>
            <a:r>
              <a:rPr lang="en-GB" b="1" dirty="0" smtClean="0">
                <a:solidFill>
                  <a:srgbClr val="7030A0"/>
                </a:solidFill>
              </a:rPr>
              <a:t>4:103</a:t>
            </a:r>
            <a:endParaRPr lang="en-GB" b="1" dirty="0">
              <a:solidFill>
                <a:srgbClr val="7030A0"/>
              </a:solidFill>
            </a:endParaRPr>
          </a:p>
        </p:txBody>
      </p:sp>
      <p:sp>
        <p:nvSpPr>
          <p:cNvPr id="11" name="Rectangle 10"/>
          <p:cNvSpPr/>
          <p:nvPr/>
        </p:nvSpPr>
        <p:spPr>
          <a:xfrm>
            <a:off x="272018" y="721328"/>
            <a:ext cx="8593974" cy="923330"/>
          </a:xfrm>
          <a:prstGeom prst="rect">
            <a:avLst/>
          </a:prstGeom>
        </p:spPr>
        <p:txBody>
          <a:bodyPr wrap="square">
            <a:spAutoFit/>
          </a:bodyPr>
          <a:lstStyle/>
          <a:p>
            <a:r>
              <a:rPr lang="en-GB" b="1" u="sng" dirty="0" smtClean="0"/>
              <a:t>Justice, Zakat, Conduct and Manners:</a:t>
            </a:r>
            <a:r>
              <a:rPr lang="en-GB" b="1" dirty="0" smtClean="0"/>
              <a:t> </a:t>
            </a:r>
            <a:r>
              <a:rPr lang="en-GB" b="1" u="sng" dirty="0" smtClean="0">
                <a:solidFill>
                  <a:srgbClr val="7030A0"/>
                </a:solidFill>
              </a:rPr>
              <a:t>Surely </a:t>
            </a:r>
            <a:r>
              <a:rPr lang="en-GB" b="1" u="sng" dirty="0">
                <a:solidFill>
                  <a:srgbClr val="7030A0"/>
                </a:solidFill>
              </a:rPr>
              <a:t>God</a:t>
            </a:r>
            <a:r>
              <a:rPr lang="en-GB" b="1" u="sng" dirty="0"/>
              <a:t> </a:t>
            </a:r>
            <a:r>
              <a:rPr lang="en-GB" b="1" u="sng" dirty="0">
                <a:solidFill>
                  <a:srgbClr val="0070C0"/>
                </a:solidFill>
              </a:rPr>
              <a:t>bids to </a:t>
            </a:r>
            <a:r>
              <a:rPr lang="en-GB" b="1" u="sng" dirty="0" smtClean="0">
                <a:solidFill>
                  <a:srgbClr val="7030A0"/>
                </a:solidFill>
              </a:rPr>
              <a:t>justice, charity </a:t>
            </a:r>
            <a:r>
              <a:rPr lang="en-GB" b="1" u="sng" dirty="0">
                <a:solidFill>
                  <a:srgbClr val="7030A0"/>
                </a:solidFill>
              </a:rPr>
              <a:t>and giving to kinsmen</a:t>
            </a:r>
            <a:r>
              <a:rPr lang="en-GB" b="1" dirty="0">
                <a:solidFill>
                  <a:srgbClr val="7030A0"/>
                </a:solidFill>
              </a:rPr>
              <a:t>; </a:t>
            </a:r>
            <a:r>
              <a:rPr lang="en-GB" b="1" u="sng" dirty="0">
                <a:solidFill>
                  <a:srgbClr val="7030A0"/>
                </a:solidFill>
              </a:rPr>
              <a:t>and </a:t>
            </a:r>
            <a:r>
              <a:rPr lang="en-GB" b="1" u="sng" dirty="0" smtClean="0">
                <a:solidFill>
                  <a:srgbClr val="7030A0"/>
                </a:solidFill>
              </a:rPr>
              <a:t>He forbids indecency, dishonour </a:t>
            </a:r>
            <a:r>
              <a:rPr lang="en-GB" b="1" u="sng" dirty="0">
                <a:solidFill>
                  <a:srgbClr val="7030A0"/>
                </a:solidFill>
              </a:rPr>
              <a:t>and insolence</a:t>
            </a:r>
            <a:r>
              <a:rPr lang="en-GB" b="1" dirty="0"/>
              <a:t>, </a:t>
            </a:r>
            <a:r>
              <a:rPr lang="en-GB" dirty="0"/>
              <a:t>admonishing you, so that haply you will remember</a:t>
            </a:r>
            <a:r>
              <a:rPr lang="en-GB" dirty="0" smtClean="0"/>
              <a:t>. </a:t>
            </a:r>
            <a:r>
              <a:rPr lang="en-GB" b="1" dirty="0" smtClean="0">
                <a:solidFill>
                  <a:srgbClr val="0070C0"/>
                </a:solidFill>
              </a:rPr>
              <a:t>16:90</a:t>
            </a:r>
            <a:endParaRPr lang="en-GB" b="1" dirty="0">
              <a:solidFill>
                <a:srgbClr val="0070C0"/>
              </a:solidFill>
            </a:endParaRPr>
          </a:p>
        </p:txBody>
      </p:sp>
    </p:spTree>
    <p:extLst>
      <p:ext uri="{BB962C8B-B14F-4D97-AF65-F5344CB8AC3E}">
        <p14:creationId xmlns:p14="http://schemas.microsoft.com/office/powerpoint/2010/main" val="21396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6026" y="2711777"/>
            <a:ext cx="4248472" cy="3950907"/>
          </a:xfrm>
          <a:ln w="28575">
            <a:solidFill>
              <a:schemeClr val="tx1"/>
            </a:solidFill>
          </a:ln>
        </p:spPr>
        <p:txBody>
          <a:bodyPr>
            <a:noAutofit/>
          </a:bodyPr>
          <a:lstStyle/>
          <a:p>
            <a:r>
              <a:rPr lang="en-GB" sz="2100" u="sng" dirty="0" smtClean="0"/>
              <a:t>Must a Muslim have a Will?</a:t>
            </a:r>
          </a:p>
          <a:p>
            <a:r>
              <a:rPr lang="en-GB" sz="2100" dirty="0" smtClean="0"/>
              <a:t>Deceased have heirs but no Will?</a:t>
            </a:r>
          </a:p>
          <a:p>
            <a:r>
              <a:rPr lang="en-GB" sz="2100" dirty="0" smtClean="0"/>
              <a:t>Who pays for the burial cost?</a:t>
            </a:r>
          </a:p>
          <a:p>
            <a:r>
              <a:rPr lang="en-GB" sz="2100" dirty="0" smtClean="0"/>
              <a:t>Who pays deceased debts?</a:t>
            </a:r>
          </a:p>
          <a:p>
            <a:r>
              <a:rPr lang="en-GB" sz="2100" u="sng" dirty="0" smtClean="0"/>
              <a:t>Can a Will include bequests?</a:t>
            </a:r>
          </a:p>
          <a:p>
            <a:r>
              <a:rPr lang="en-GB" sz="2100" u="sng" dirty="0" smtClean="0"/>
              <a:t>If there is no Heir &amp; no Will?  </a:t>
            </a:r>
          </a:p>
          <a:p>
            <a:r>
              <a:rPr lang="en-GB" sz="2100" u="sng" dirty="0" smtClean="0"/>
              <a:t>Why there are share Residues?</a:t>
            </a:r>
          </a:p>
          <a:p>
            <a:r>
              <a:rPr lang="en-GB" sz="2100" u="sng" dirty="0" smtClean="0"/>
              <a:t>Can an adopted child Inherits?  </a:t>
            </a:r>
            <a:endParaRPr lang="en-GB" sz="2100" u="sng" dirty="0"/>
          </a:p>
          <a:p>
            <a:r>
              <a:rPr lang="en-GB" sz="2400" b="1" dirty="0" smtClean="0">
                <a:solidFill>
                  <a:srgbClr val="002060"/>
                </a:solidFill>
              </a:rPr>
              <a:t>How applicable are Islamic Inheritance Laws nowadays?</a:t>
            </a:r>
            <a:endParaRPr lang="en-GB" sz="2400" b="1" dirty="0">
              <a:solidFill>
                <a:srgbClr val="002060"/>
              </a:solidFill>
            </a:endParaRPr>
          </a:p>
        </p:txBody>
      </p:sp>
      <p:sp>
        <p:nvSpPr>
          <p:cNvPr id="4" name="Content Placeholder 3"/>
          <p:cNvSpPr>
            <a:spLocks noGrp="1"/>
          </p:cNvSpPr>
          <p:nvPr>
            <p:ph sz="half" idx="2"/>
          </p:nvPr>
        </p:nvSpPr>
        <p:spPr>
          <a:xfrm>
            <a:off x="4532002" y="2711778"/>
            <a:ext cx="4392488" cy="3957582"/>
          </a:xfrm>
          <a:ln w="28575">
            <a:solidFill>
              <a:schemeClr val="tx1"/>
            </a:solidFill>
          </a:ln>
        </p:spPr>
        <p:txBody>
          <a:bodyPr>
            <a:noAutofit/>
          </a:bodyPr>
          <a:lstStyle/>
          <a:p>
            <a:r>
              <a:rPr lang="en-GB" sz="2100" u="sng" dirty="0" smtClean="0"/>
              <a:t>It is an obligation for Adult Muslim. </a:t>
            </a:r>
          </a:p>
          <a:p>
            <a:r>
              <a:rPr lang="en-GB" sz="2100" dirty="0" smtClean="0"/>
              <a:t>Estate divided acc. to </a:t>
            </a:r>
            <a:r>
              <a:rPr lang="en-GB" sz="2100" b="1" u="sng" dirty="0" smtClean="0">
                <a:solidFill>
                  <a:srgbClr val="0070C0"/>
                </a:solidFill>
              </a:rPr>
              <a:t>Surah 4</a:t>
            </a:r>
            <a:r>
              <a:rPr lang="en-GB" sz="2100" u="sng" dirty="0" smtClean="0">
                <a:solidFill>
                  <a:srgbClr val="0070C0"/>
                </a:solidFill>
              </a:rPr>
              <a:t>. </a:t>
            </a:r>
          </a:p>
          <a:p>
            <a:r>
              <a:rPr lang="en-GB" sz="2100" dirty="0" smtClean="0"/>
              <a:t>Normally off deceased estate. </a:t>
            </a:r>
          </a:p>
          <a:p>
            <a:r>
              <a:rPr lang="en-GB" sz="2100" dirty="0" smtClean="0"/>
              <a:t>Typically off deceased estate.</a:t>
            </a:r>
          </a:p>
          <a:p>
            <a:r>
              <a:rPr lang="en-GB" sz="2100" u="sng" dirty="0" smtClean="0"/>
              <a:t>Up to 1/3 of Estate to Non-heritor</a:t>
            </a:r>
            <a:r>
              <a:rPr lang="en-GB" sz="2100" dirty="0" smtClean="0"/>
              <a:t>. </a:t>
            </a:r>
          </a:p>
          <a:p>
            <a:r>
              <a:rPr lang="en-GB" sz="2100" u="sng" dirty="0" smtClean="0"/>
              <a:t>Estate handed over to P/Trust. </a:t>
            </a:r>
          </a:p>
          <a:p>
            <a:r>
              <a:rPr lang="en-GB" sz="2100" u="sng" dirty="0" smtClean="0"/>
              <a:t>To be a posthumous </a:t>
            </a:r>
            <a:r>
              <a:rPr lang="en-GB" sz="2100" b="1" i="1" u="sng" dirty="0" smtClean="0"/>
              <a:t>Sadaqah</a:t>
            </a:r>
            <a:r>
              <a:rPr lang="en-GB" sz="2100" u="sng" dirty="0" smtClean="0"/>
              <a:t> </a:t>
            </a:r>
            <a:r>
              <a:rPr lang="en-GB" sz="2100" b="1" u="sng" dirty="0" smtClean="0">
                <a:solidFill>
                  <a:srgbClr val="0070C0"/>
                </a:solidFill>
              </a:rPr>
              <a:t>4:8</a:t>
            </a:r>
            <a:r>
              <a:rPr lang="en-GB" sz="2100" b="1" u="sng" dirty="0" smtClean="0"/>
              <a:t>.</a:t>
            </a:r>
          </a:p>
          <a:p>
            <a:r>
              <a:rPr lang="en-GB" sz="2100" u="sng" dirty="0" smtClean="0"/>
              <a:t>No, but can be given a bequest.</a:t>
            </a:r>
            <a:r>
              <a:rPr lang="en-GB" sz="2100" dirty="0" smtClean="0"/>
              <a:t> </a:t>
            </a:r>
            <a:endParaRPr lang="en-GB" sz="2100" dirty="0"/>
          </a:p>
          <a:p>
            <a:r>
              <a:rPr lang="en-GB" sz="2400" b="1" dirty="0" smtClean="0">
                <a:solidFill>
                  <a:srgbClr val="002060"/>
                </a:solidFill>
              </a:rPr>
              <a:t>The Laws are logical, thorough systematic &amp; </a:t>
            </a:r>
            <a:r>
              <a:rPr lang="en-GB" sz="2400" b="1" i="1" u="sng" dirty="0" smtClean="0">
                <a:solidFill>
                  <a:srgbClr val="002060"/>
                </a:solidFill>
              </a:rPr>
              <a:t>programmable</a:t>
            </a:r>
            <a:r>
              <a:rPr lang="en-GB" sz="2400" b="1" dirty="0" smtClean="0">
                <a:solidFill>
                  <a:srgbClr val="002060"/>
                </a:solidFill>
              </a:rPr>
              <a:t>.</a:t>
            </a:r>
            <a:endParaRPr lang="en-GB" sz="2400" b="1" dirty="0">
              <a:solidFill>
                <a:srgbClr val="002060"/>
              </a:solidFill>
            </a:endParaRPr>
          </a:p>
        </p:txBody>
      </p:sp>
      <p:sp>
        <p:nvSpPr>
          <p:cNvPr id="5" name="Slide Number Placeholder 4"/>
          <p:cNvSpPr>
            <a:spLocks noGrp="1"/>
          </p:cNvSpPr>
          <p:nvPr>
            <p:ph type="sldNum" sz="quarter" idx="12"/>
          </p:nvPr>
        </p:nvSpPr>
        <p:spPr>
          <a:xfrm>
            <a:off x="8100392" y="6356350"/>
            <a:ext cx="586408" cy="365125"/>
          </a:xfrm>
        </p:spPr>
        <p:txBody>
          <a:bodyPr/>
          <a:lstStyle/>
          <a:p>
            <a:fld id="{E03270F7-A444-4323-8500-EEB0C563AEED}" type="slidenum">
              <a:rPr lang="en-GB" sz="2100" smtClean="0"/>
              <a:t>47</a:t>
            </a:fld>
            <a:endParaRPr lang="en-GB" sz="2100" dirty="0"/>
          </a:p>
        </p:txBody>
      </p:sp>
      <p:sp>
        <p:nvSpPr>
          <p:cNvPr id="6" name="Rectangle 5"/>
          <p:cNvSpPr/>
          <p:nvPr/>
        </p:nvSpPr>
        <p:spPr>
          <a:xfrm>
            <a:off x="395537" y="2311668"/>
            <a:ext cx="8352927" cy="400110"/>
          </a:xfrm>
          <a:prstGeom prst="rect">
            <a:avLst/>
          </a:prstGeom>
          <a:noFill/>
        </p:spPr>
        <p:txBody>
          <a:bodyPr wrap="square" lIns="91440" tIns="45720" rIns="91440" bIns="45720">
            <a:spAutoFit/>
          </a:bodyPr>
          <a:lstStyle/>
          <a:p>
            <a:pPr algn="ctr"/>
            <a:r>
              <a:rPr lang="en-US" sz="200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Questions                            &amp;                                 Answers</a:t>
            </a:r>
            <a:endParaRPr lang="en-US" sz="20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395536" y="157232"/>
            <a:ext cx="8352928" cy="2154436"/>
          </a:xfrm>
          <a:prstGeom prst="rect">
            <a:avLst/>
          </a:prstGeom>
          <a:noFill/>
          <a:ln w="28575">
            <a:solidFill>
              <a:schemeClr val="tx1"/>
            </a:solidFill>
          </a:ln>
        </p:spPr>
        <p:txBody>
          <a:bodyPr wrap="square" rtlCol="0">
            <a:spAutoFit/>
          </a:bodyPr>
          <a:lstStyle/>
          <a:p>
            <a:r>
              <a:rPr lang="en-GB" b="1" dirty="0" smtClean="0"/>
              <a:t>There </a:t>
            </a:r>
            <a:r>
              <a:rPr lang="en-GB" b="1" dirty="0"/>
              <a:t>are </a:t>
            </a:r>
            <a:r>
              <a:rPr lang="en-GB" b="1" dirty="0" smtClean="0"/>
              <a:t>4 </a:t>
            </a:r>
            <a:r>
              <a:rPr lang="en-GB" b="1" dirty="0"/>
              <a:t>means of </a:t>
            </a:r>
            <a:r>
              <a:rPr lang="en-GB" b="1" dirty="0" smtClean="0"/>
              <a:t>inheritance: </a:t>
            </a:r>
          </a:p>
          <a:p>
            <a:r>
              <a:rPr lang="en-GB" dirty="0" smtClean="0"/>
              <a:t>Inheritance </a:t>
            </a:r>
            <a:r>
              <a:rPr lang="en-GB" dirty="0"/>
              <a:t>by </a:t>
            </a:r>
            <a:r>
              <a:rPr lang="en-GB" u="sng" dirty="0" smtClean="0"/>
              <a:t>lineage</a:t>
            </a:r>
            <a:r>
              <a:rPr lang="en-GB" dirty="0" smtClean="0"/>
              <a:t>, by </a:t>
            </a:r>
            <a:r>
              <a:rPr lang="en-GB" u="sng" dirty="0" smtClean="0"/>
              <a:t>marriage</a:t>
            </a:r>
            <a:r>
              <a:rPr lang="en-GB" dirty="0" smtClean="0"/>
              <a:t>, by a slave obtaining freedom, and by a public body or establishment such as </a:t>
            </a:r>
            <a:r>
              <a:rPr lang="en-GB" i="1" u="sng" dirty="0" smtClean="0">
                <a:solidFill>
                  <a:srgbClr val="002060"/>
                </a:solidFill>
              </a:rPr>
              <a:t>BaitulMal</a:t>
            </a:r>
            <a:r>
              <a:rPr lang="en-GB" i="1" dirty="0" smtClean="0"/>
              <a:t> , </a:t>
            </a:r>
            <a:r>
              <a:rPr lang="en-GB" i="1" u="sng" dirty="0" smtClean="0">
                <a:solidFill>
                  <a:srgbClr val="002060"/>
                </a:solidFill>
              </a:rPr>
              <a:t>Awqaf</a:t>
            </a:r>
            <a:r>
              <a:rPr lang="en-GB" i="1" dirty="0" smtClean="0"/>
              <a:t> or </a:t>
            </a:r>
            <a:r>
              <a:rPr lang="en-GB" dirty="0" smtClean="0"/>
              <a:t>the Treasury</a:t>
            </a:r>
            <a:r>
              <a:rPr lang="en-GB" i="1" dirty="0" smtClean="0"/>
              <a:t>.</a:t>
            </a:r>
          </a:p>
          <a:p>
            <a:r>
              <a:rPr lang="en-GB" sz="300" i="1" dirty="0" smtClean="0"/>
              <a:t> </a:t>
            </a:r>
          </a:p>
          <a:p>
            <a:r>
              <a:rPr lang="en-GB" b="1" dirty="0" smtClean="0"/>
              <a:t>There </a:t>
            </a:r>
            <a:r>
              <a:rPr lang="en-GB" b="1" dirty="0"/>
              <a:t>are </a:t>
            </a:r>
            <a:r>
              <a:rPr lang="en-GB" b="1" dirty="0" smtClean="0"/>
              <a:t>7 reasons for inheritance disqualification:</a:t>
            </a:r>
          </a:p>
          <a:p>
            <a:r>
              <a:rPr lang="en-GB" b="1" dirty="0" smtClean="0"/>
              <a:t> </a:t>
            </a:r>
            <a:r>
              <a:rPr lang="en-GB" dirty="0" smtClean="0"/>
              <a:t>Inheritor responsible or having any connection with the </a:t>
            </a:r>
            <a:r>
              <a:rPr lang="en-GB" dirty="0"/>
              <a:t>death of the person whose heir </a:t>
            </a:r>
            <a:r>
              <a:rPr lang="en-GB" dirty="0" smtClean="0"/>
              <a:t>he/she is, becoming Kafer, on other faith, illegitimacy, being missing and presumed dead, becoming a slave, and uncertainty as to who died first?</a:t>
            </a:r>
            <a:endParaRPr lang="en-GB" dirty="0"/>
          </a:p>
        </p:txBody>
      </p:sp>
    </p:spTree>
    <p:extLst>
      <p:ext uri="{BB962C8B-B14F-4D97-AF65-F5344CB8AC3E}">
        <p14:creationId xmlns:p14="http://schemas.microsoft.com/office/powerpoint/2010/main" val="3471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1224136"/>
          </a:xfrm>
          <a:solidFill>
            <a:srgbClr val="FFFF00"/>
          </a:solidFill>
          <a:ln>
            <a:solidFill>
              <a:schemeClr val="tx1"/>
            </a:solidFill>
          </a:ln>
          <a:effectLst>
            <a:outerShdw blurRad="50800" dist="63500" dir="4200000" sx="101000" sy="101000" algn="tl" rotWithShape="0">
              <a:prstClr val="black">
                <a:alpha val="40000"/>
              </a:prstClr>
            </a:outerShdw>
          </a:effectLst>
        </p:spPr>
        <p:txBody>
          <a:bodyPr>
            <a:noAutofit/>
          </a:bodyPr>
          <a:lstStyle/>
          <a:p>
            <a:pPr algn="l"/>
            <a:r>
              <a:rPr lang="en-GB" sz="3000" b="1" dirty="0" smtClean="0"/>
              <a:t>8C. Why the Divinely Prescribed Inheritance Shares of the Quran aren’t Apportioned in Percentages?</a:t>
            </a:r>
            <a:endParaRPr lang="en-GB" sz="3000" b="1" dirty="0"/>
          </a:p>
        </p:txBody>
      </p:sp>
      <p:sp>
        <p:nvSpPr>
          <p:cNvPr id="4" name="Content Placeholder 3"/>
          <p:cNvSpPr>
            <a:spLocks noGrp="1"/>
          </p:cNvSpPr>
          <p:nvPr>
            <p:ph sz="half" idx="2"/>
          </p:nvPr>
        </p:nvSpPr>
        <p:spPr>
          <a:xfrm>
            <a:off x="4644008" y="1679170"/>
            <a:ext cx="4032448" cy="4608512"/>
          </a:xfrm>
          <a:solidFill>
            <a:schemeClr val="bg1"/>
          </a:solidFill>
          <a:ln>
            <a:solidFill>
              <a:schemeClr val="tx1"/>
            </a:solidFill>
          </a:ln>
          <a:effectLst>
            <a:outerShdw blurRad="88900" dist="38100" dir="2700000" sx="103000" sy="103000" algn="tl" rotWithShape="0">
              <a:prstClr val="black">
                <a:alpha val="37000"/>
              </a:prstClr>
            </a:outerShdw>
          </a:effectLst>
        </p:spPr>
        <p:txBody>
          <a:bodyPr>
            <a:noAutofit/>
          </a:bodyPr>
          <a:lstStyle/>
          <a:p>
            <a:pPr>
              <a:lnSpc>
                <a:spcPct val="150000"/>
              </a:lnSpc>
              <a:buFont typeface="Wingdings" panose="05000000000000000000" pitchFamily="2" charset="2"/>
              <a:buChar char="ü"/>
            </a:pPr>
            <a:r>
              <a:rPr lang="en-GB" sz="2100" b="1" u="sng" dirty="0" smtClean="0">
                <a:latin typeface="+mj-lt"/>
                <a:cs typeface="Andalus" panose="02020603050405020304" pitchFamily="18" charset="-78"/>
              </a:rPr>
              <a:t>Prophet Muhammad </a:t>
            </a:r>
            <a:r>
              <a:rPr lang="en-GB" sz="2100" b="1" i="1" u="sng" dirty="0" smtClean="0">
                <a:latin typeface="+mj-lt"/>
                <a:cs typeface="Andalus" panose="02020603050405020304" pitchFamily="18" charset="-78"/>
              </a:rPr>
              <a:t>(Pbuh) </a:t>
            </a:r>
            <a:r>
              <a:rPr lang="en-GB" sz="2100" b="1" u="sng" dirty="0" smtClean="0">
                <a:latin typeface="+mj-lt"/>
                <a:cs typeface="Andalus" panose="02020603050405020304" pitchFamily="18" charset="-78"/>
              </a:rPr>
              <a:t>(Mecca &amp; Medina, 571-632 AD. </a:t>
            </a:r>
            <a:r>
              <a:rPr lang="en-GB" sz="2000" b="1" u="sng" dirty="0" smtClean="0">
                <a:effectLst>
                  <a:outerShdw blurRad="38100" dist="38100" dir="2700000" algn="tl">
                    <a:srgbClr val="000000">
                      <a:alpha val="43137"/>
                    </a:srgbClr>
                  </a:outerShdw>
                </a:effectLst>
                <a:latin typeface="+mj-lt"/>
                <a:cs typeface="Andalus" panose="02020603050405020304" pitchFamily="18" charset="-78"/>
              </a:rPr>
              <a:t>(Al Nisaa’/Uhud 3 AH. = 625 AD.)</a:t>
            </a:r>
          </a:p>
          <a:p>
            <a:pPr>
              <a:lnSpc>
                <a:spcPct val="150000"/>
              </a:lnSpc>
              <a:buFont typeface="Wingdings" panose="05000000000000000000" pitchFamily="2" charset="2"/>
              <a:buChar char="ü"/>
            </a:pPr>
            <a:endParaRPr lang="en-GB" sz="200" b="1" u="sng" dirty="0" smtClean="0">
              <a:effectLst>
                <a:outerShdw blurRad="38100" dist="38100" dir="2700000" algn="tl">
                  <a:srgbClr val="000000">
                    <a:alpha val="43137"/>
                  </a:srgbClr>
                </a:outerShdw>
              </a:effectLst>
              <a:latin typeface="+mj-lt"/>
              <a:cs typeface="Andalus" panose="02020603050405020304" pitchFamily="18" charset="-78"/>
            </a:endParaRPr>
          </a:p>
          <a:p>
            <a:pPr>
              <a:lnSpc>
                <a:spcPct val="150000"/>
              </a:lnSpc>
              <a:buFont typeface="Wingdings" panose="05000000000000000000" pitchFamily="2" charset="2"/>
              <a:buChar char="ü"/>
            </a:pPr>
            <a:r>
              <a:rPr lang="en-GB" sz="1900" b="1" dirty="0" smtClean="0">
                <a:effectLst>
                  <a:outerShdw blurRad="38100" dist="38100" dir="2700000" algn="tl">
                    <a:srgbClr val="000000">
                      <a:alpha val="43137"/>
                    </a:srgbClr>
                  </a:outerShdw>
                </a:effectLst>
                <a:latin typeface="+mj-lt"/>
                <a:ea typeface="Gulim" panose="020B0600000101010101" pitchFamily="34" charset="-127"/>
                <a:cs typeface="Aharoni" panose="02010803020104030203" pitchFamily="2" charset="-79"/>
              </a:rPr>
              <a:t>Brahma-Gupta </a:t>
            </a:r>
            <a:r>
              <a:rPr lang="en-GB" sz="1900" b="1" u="sng" dirty="0">
                <a:effectLst>
                  <a:outerShdw blurRad="38100" dist="38100" dir="2700000" algn="tl">
                    <a:srgbClr val="000000">
                      <a:alpha val="43137"/>
                    </a:srgbClr>
                  </a:outerShdw>
                </a:effectLst>
                <a:latin typeface="+mj-lt"/>
                <a:ea typeface="Gulim" panose="020B0600000101010101" pitchFamily="34" charset="-127"/>
                <a:cs typeface="Aharoni" panose="02010803020104030203" pitchFamily="2" charset="-79"/>
              </a:rPr>
              <a:t>in 650 </a:t>
            </a:r>
            <a:r>
              <a:rPr lang="en-GB" sz="1900" b="1" u="sng" dirty="0" smtClean="0">
                <a:effectLst>
                  <a:outerShdw blurRad="38100" dist="38100" dir="2700000" algn="tl">
                    <a:srgbClr val="000000">
                      <a:alpha val="43137"/>
                    </a:srgbClr>
                  </a:outerShdw>
                </a:effectLst>
                <a:latin typeface="+mj-lt"/>
                <a:ea typeface="Gulim" panose="020B0600000101010101" pitchFamily="34" charset="-127"/>
                <a:cs typeface="Aharoni" panose="02010803020104030203" pitchFamily="2" charset="-79"/>
              </a:rPr>
              <a:t>AD. (India) Discovered the Zero “Kha”.</a:t>
            </a:r>
          </a:p>
          <a:p>
            <a:pPr>
              <a:lnSpc>
                <a:spcPct val="150000"/>
              </a:lnSpc>
              <a:buFont typeface="Wingdings" panose="05000000000000000000" pitchFamily="2" charset="2"/>
              <a:buChar char="ü"/>
            </a:pPr>
            <a:r>
              <a:rPr lang="en-GB" sz="1900" b="1" dirty="0" smtClean="0">
                <a:latin typeface="+mj-lt"/>
                <a:cs typeface="Andalus" panose="02020603050405020304" pitchFamily="18" charset="-78"/>
              </a:rPr>
              <a:t>Jaber Bin Hayyan </a:t>
            </a:r>
            <a:r>
              <a:rPr lang="en-GB" sz="1900" b="1" u="sng" dirty="0" smtClean="0">
                <a:effectLst>
                  <a:outerShdw blurRad="38100" dist="38100" dir="2700000" algn="tl">
                    <a:srgbClr val="000000">
                      <a:alpha val="43137"/>
                    </a:srgbClr>
                  </a:outerShdw>
                </a:effectLst>
                <a:latin typeface="+mj-lt"/>
                <a:cs typeface="Andalus" panose="02020603050405020304" pitchFamily="18" charset="-78"/>
              </a:rPr>
              <a:t>(721-815 AD. Baghdad) Discovered Algebra.</a:t>
            </a:r>
          </a:p>
          <a:p>
            <a:pPr>
              <a:lnSpc>
                <a:spcPct val="150000"/>
              </a:lnSpc>
              <a:buFont typeface="Wingdings" panose="05000000000000000000" pitchFamily="2" charset="2"/>
              <a:buChar char="ü"/>
            </a:pPr>
            <a:r>
              <a:rPr lang="en-GB" sz="1900" b="1" dirty="0" smtClean="0">
                <a:latin typeface="+mj-lt"/>
                <a:cs typeface="Andalus" panose="02020603050405020304" pitchFamily="18" charset="-78"/>
              </a:rPr>
              <a:t>Khwarizmi </a:t>
            </a:r>
            <a:r>
              <a:rPr lang="en-GB" sz="1900" dirty="0" smtClean="0">
                <a:latin typeface="+mj-lt"/>
                <a:cs typeface="Andalus" panose="02020603050405020304" pitchFamily="18" charset="-78"/>
              </a:rPr>
              <a:t> </a:t>
            </a:r>
            <a:r>
              <a:rPr lang="en-GB" sz="1900" b="1" dirty="0" smtClean="0">
                <a:effectLst>
                  <a:outerShdw blurRad="38100" dist="38100" dir="2700000" algn="tl">
                    <a:srgbClr val="000000">
                      <a:alpha val="43137"/>
                    </a:srgbClr>
                  </a:outerShdw>
                </a:effectLst>
                <a:latin typeface="+mj-lt"/>
                <a:cs typeface="Andalus" panose="02020603050405020304" pitchFamily="18" charset="-78"/>
              </a:rPr>
              <a:t>(780-850 AD. Baghdad) </a:t>
            </a:r>
            <a:r>
              <a:rPr lang="en-GB" sz="1900" b="1" u="sng" dirty="0">
                <a:effectLst>
                  <a:outerShdw blurRad="38100" dist="38100" dir="2700000" algn="tl">
                    <a:srgbClr val="000000">
                      <a:alpha val="43137"/>
                    </a:srgbClr>
                  </a:outerShdw>
                </a:effectLst>
                <a:latin typeface="+mj-lt"/>
                <a:cs typeface="Andalus" panose="02020603050405020304" pitchFamily="18" charset="-78"/>
              </a:rPr>
              <a:t>introduced </a:t>
            </a:r>
            <a:r>
              <a:rPr lang="en-GB" sz="1900" b="1" u="sng" dirty="0" smtClean="0">
                <a:effectLst>
                  <a:outerShdw blurRad="38100" dist="38100" dir="2700000" algn="tl">
                    <a:srgbClr val="000000">
                      <a:alpha val="43137"/>
                    </a:srgbClr>
                  </a:outerShdw>
                </a:effectLst>
                <a:latin typeface="+mj-lt"/>
                <a:cs typeface="Andalus" panose="02020603050405020304" pitchFamily="18" charset="-78"/>
              </a:rPr>
              <a:t>Zero to Sciences. </a:t>
            </a:r>
            <a:endParaRPr lang="en-GB" sz="1900" b="1" u="sng" dirty="0">
              <a:effectLst>
                <a:outerShdw blurRad="38100" dist="38100" dir="2700000" algn="tl">
                  <a:srgbClr val="000000">
                    <a:alpha val="43137"/>
                  </a:srgbClr>
                </a:outerShdw>
              </a:effectLst>
              <a:latin typeface="+mj-lt"/>
              <a:cs typeface="Andalus" panose="02020603050405020304" pitchFamily="18" charset="-78"/>
            </a:endParaRPr>
          </a:p>
        </p:txBody>
      </p:sp>
      <p:sp>
        <p:nvSpPr>
          <p:cNvPr id="5" name="Slide Number Placeholder 4"/>
          <p:cNvSpPr>
            <a:spLocks noGrp="1"/>
          </p:cNvSpPr>
          <p:nvPr>
            <p:ph type="sldNum" sz="quarter" idx="12"/>
          </p:nvPr>
        </p:nvSpPr>
        <p:spPr/>
        <p:txBody>
          <a:bodyPr/>
          <a:lstStyle/>
          <a:p>
            <a:fld id="{E03270F7-A444-4323-8500-EEB0C563AEED}" type="slidenum">
              <a:rPr lang="en-GB" smtClean="0"/>
              <a:t>48</a:t>
            </a:fld>
            <a:endParaRPr lang="en-GB" dirty="0"/>
          </a:p>
        </p:txBody>
      </p:sp>
      <p:sp>
        <p:nvSpPr>
          <p:cNvPr id="9" name="Action Button: Help 8">
            <a:hlinkClick r:id="" action="ppaction://noaction" highlightClick="1"/>
          </p:cNvPr>
          <p:cNvSpPr/>
          <p:nvPr/>
        </p:nvSpPr>
        <p:spPr>
          <a:xfrm>
            <a:off x="4572000" y="1673355"/>
            <a:ext cx="4104456" cy="4608512"/>
          </a:xfrm>
          <a:prstGeom prst="actionButtonHelp">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tx1"/>
                </a:solidFill>
              </a:ln>
              <a:solidFill>
                <a:schemeClr val="tx1"/>
              </a:solidFill>
            </a:endParaRPr>
          </a:p>
        </p:txBody>
      </p:sp>
      <p:pic>
        <p:nvPicPr>
          <p:cNvPr id="10" name="Picture 2" descr="http://ts1.mm.bing.net/th?id=H.4890654671374712&amp;w=157&amp;h=152&amp;c=7&amp;rs=1&amp;pid=1.7"/>
          <p:cNvPicPr>
            <a:picLocks noChangeAspect="1" noChangeArrowheads="1"/>
          </p:cNvPicPr>
          <p:nvPr/>
        </p:nvPicPr>
        <p:blipFill rotWithShape="1">
          <a:blip r:embed="rId2">
            <a:extLst>
              <a:ext uri="{28A0092B-C50C-407E-A947-70E740481C1C}">
                <a14:useLocalDpi xmlns:a14="http://schemas.microsoft.com/office/drawing/2010/main" val="0"/>
              </a:ext>
            </a:extLst>
          </a:blip>
          <a:srcRect l="7241" t="5646" r="7573" b="4721"/>
          <a:stretch/>
        </p:blipFill>
        <p:spPr bwMode="auto">
          <a:xfrm>
            <a:off x="821094" y="2472613"/>
            <a:ext cx="3312367" cy="3107094"/>
          </a:xfrm>
          <a:prstGeom prst="rect">
            <a:avLst/>
          </a:prstGeom>
          <a:ln w="38100">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1679170"/>
            <a:ext cx="3888432" cy="415498"/>
          </a:xfrm>
          <a:prstGeom prst="rect">
            <a:avLst/>
          </a:prstGeom>
          <a:solidFill>
            <a:srgbClr val="FFFF00"/>
          </a:solidFill>
          <a:ln>
            <a:solidFill>
              <a:srgbClr val="000000"/>
            </a:solidFill>
          </a:ln>
        </p:spPr>
        <p:txBody>
          <a:bodyPr wrap="square" rtlCol="0">
            <a:spAutoFit/>
          </a:bodyPr>
          <a:lstStyle/>
          <a:p>
            <a:pPr algn="ctr"/>
            <a:r>
              <a:rPr lang="en-GB" sz="2100" b="1" dirty="0" smtClean="0">
                <a:effectLst>
                  <a:outerShdw blurRad="38100" dist="38100" dir="2700000" algn="tl">
                    <a:srgbClr val="000000">
                      <a:alpha val="43137"/>
                    </a:srgbClr>
                  </a:outerShdw>
                </a:effectLst>
              </a:rPr>
              <a:t>1/8 , 1/6,  1/4 , 1/3, 1/2, 2/3, 1/1</a:t>
            </a:r>
            <a:endParaRPr lang="en-GB" sz="2100" b="1" dirty="0">
              <a:effectLst>
                <a:outerShdw blurRad="38100" dist="38100" dir="2700000" algn="tl">
                  <a:srgbClr val="000000">
                    <a:alpha val="43137"/>
                  </a:srgbClr>
                </a:outerShdw>
              </a:effectLst>
            </a:endParaRPr>
          </a:p>
        </p:txBody>
      </p:sp>
      <p:sp>
        <p:nvSpPr>
          <p:cNvPr id="8" name="TextBox 7"/>
          <p:cNvSpPr txBox="1"/>
          <p:nvPr/>
        </p:nvSpPr>
        <p:spPr>
          <a:xfrm>
            <a:off x="539552" y="5847654"/>
            <a:ext cx="3888432" cy="507831"/>
          </a:xfrm>
          <a:prstGeom prst="rect">
            <a:avLst/>
          </a:prstGeom>
          <a:noFill/>
          <a:ln>
            <a:solidFill>
              <a:srgbClr val="000000"/>
            </a:solidFill>
          </a:ln>
        </p:spPr>
        <p:txBody>
          <a:bodyPr wrap="square" rtlCol="0">
            <a:spAutoFit/>
          </a:bodyPr>
          <a:lstStyle/>
          <a:p>
            <a:pPr algn="ctr"/>
            <a:r>
              <a:rPr lang="en-GB" sz="2700" b="1" dirty="0" smtClean="0">
                <a:effectLst>
                  <a:outerShdw blurRad="38100" dist="38100" dir="2700000" algn="tl">
                    <a:srgbClr val="000000">
                      <a:alpha val="43137"/>
                    </a:srgbClr>
                  </a:outerShdw>
                </a:effectLst>
              </a:rPr>
              <a:t>12.5%, 16.67%, 0.25, 0.33    </a:t>
            </a:r>
            <a:endParaRPr lang="en-GB" sz="27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873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2" presetClass="entr" presetSubtype="1"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49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51124011"/>
              </p:ext>
            </p:extLst>
          </p:nvPr>
        </p:nvGraphicFramePr>
        <p:xfrm>
          <a:off x="195187" y="763884"/>
          <a:ext cx="8786500" cy="5713476"/>
        </p:xfrm>
        <a:graphic>
          <a:graphicData uri="http://schemas.openxmlformats.org/drawingml/2006/table">
            <a:tbl>
              <a:tblPr firstRow="1" firstCol="1" bandRow="1">
                <a:effectLst/>
                <a:tableStyleId>{5C22544A-7EE6-4342-B048-85BDC9FD1C3A}</a:tableStyleId>
              </a:tblPr>
              <a:tblGrid>
                <a:gridCol w="1757300"/>
                <a:gridCol w="1757300"/>
                <a:gridCol w="1757300"/>
                <a:gridCol w="1757300"/>
                <a:gridCol w="1757300"/>
              </a:tblGrid>
              <a:tr h="0">
                <a:tc>
                  <a:txBody>
                    <a:bodyPr/>
                    <a:lstStyle/>
                    <a:p>
                      <a:pPr algn="ctr">
                        <a:lnSpc>
                          <a:spcPct val="115000"/>
                        </a:lnSpc>
                        <a:spcAft>
                          <a:spcPts val="0"/>
                        </a:spcAft>
                      </a:pPr>
                      <a:r>
                        <a:rPr lang="en-GB" sz="2800" dirty="0" smtClean="0">
                          <a:solidFill>
                            <a:srgbClr val="002060"/>
                          </a:solidFill>
                          <a:effectLst>
                            <a:outerShdw blurRad="38100" dist="38100" dir="2700000" algn="tl">
                              <a:srgbClr val="000000">
                                <a:alpha val="43137"/>
                              </a:srgbClr>
                            </a:outerShdw>
                          </a:effectLst>
                          <a:latin typeface="+mj-lt"/>
                          <a:ea typeface="Calibri"/>
                          <a:cs typeface="Aharoni" panose="02010803020104030203" pitchFamily="2" charset="-79"/>
                        </a:rPr>
                        <a:t>The Quran</a:t>
                      </a:r>
                      <a:endParaRPr lang="en-GB" sz="2800" dirty="0">
                        <a:solidFill>
                          <a:srgbClr val="002060"/>
                        </a:solidFill>
                        <a:effectLst>
                          <a:outerShdw blurRad="38100" dist="38100" dir="2700000" algn="tl">
                            <a:srgbClr val="000000">
                              <a:alpha val="43137"/>
                            </a:srgbClr>
                          </a:outerShdw>
                        </a:effectLst>
                        <a:latin typeface="+mj-lt"/>
                        <a:ea typeface="Calibri"/>
                        <a:cs typeface="Aharoni" panose="02010803020104030203" pitchFamily="2" charset="-79"/>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dirty="0" smtClean="0">
                          <a:solidFill>
                            <a:schemeClr val="tx1"/>
                          </a:solidFill>
                          <a:effectLst/>
                          <a:latin typeface="+mj-lt"/>
                          <a:ea typeface="Calibri"/>
                          <a:cs typeface="Andalus" panose="02020603050405020304" pitchFamily="18" charset="-78"/>
                        </a:rPr>
                        <a:t>Scholars</a:t>
                      </a:r>
                      <a:endParaRPr lang="en-GB" sz="2800" dirty="0">
                        <a:solidFill>
                          <a:schemeClr val="tx1"/>
                        </a:solidFill>
                        <a:effectLst/>
                        <a:latin typeface="+mj-lt"/>
                        <a:ea typeface="Calibri"/>
                        <a:cs typeface="Andalus" panose="02020603050405020304" pitchFamily="18" charset="-78"/>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i="1" u="none" dirty="0" smtClean="0">
                          <a:solidFill>
                            <a:schemeClr val="tx1"/>
                          </a:solidFill>
                          <a:effectLst>
                            <a:outerShdw blurRad="38100" dist="38100" dir="2700000" algn="tl">
                              <a:srgbClr val="000000">
                                <a:alpha val="43137"/>
                              </a:srgbClr>
                            </a:outerShdw>
                          </a:effectLst>
                          <a:latin typeface="+mj-lt"/>
                          <a:ea typeface="Calibri"/>
                          <a:cs typeface="Andalus" panose="02020603050405020304" pitchFamily="18" charset="-78"/>
                        </a:rPr>
                        <a:t>This Study</a:t>
                      </a:r>
                      <a:endParaRPr lang="en-GB" sz="2800" i="1" u="none" dirty="0">
                        <a:solidFill>
                          <a:schemeClr val="tx1"/>
                        </a:solidFill>
                        <a:effectLst>
                          <a:outerShdw blurRad="38100" dist="38100" dir="2700000" algn="tl">
                            <a:srgbClr val="000000">
                              <a:alpha val="43137"/>
                            </a:srgbClr>
                          </a:outerShdw>
                        </a:effectLst>
                        <a:latin typeface="+mj-lt"/>
                        <a:ea typeface="Calibri"/>
                        <a:cs typeface="Andalus" panose="02020603050405020304" pitchFamily="18" charset="-78"/>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dirty="0" smtClean="0">
                          <a:solidFill>
                            <a:schemeClr val="tx1"/>
                          </a:solidFill>
                          <a:effectLst/>
                          <a:latin typeface="+mj-lt"/>
                          <a:ea typeface="Calibri"/>
                          <a:cs typeface="Arial"/>
                        </a:rPr>
                        <a:t>Digital</a:t>
                      </a:r>
                      <a:endParaRPr lang="en-GB" sz="2800" dirty="0">
                        <a:solidFill>
                          <a:schemeClr val="tx1"/>
                        </a:solidFill>
                        <a:effectLst/>
                        <a:latin typeface="+mj-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dirty="0" smtClean="0">
                          <a:solidFill>
                            <a:schemeClr val="tx1"/>
                          </a:solidFill>
                          <a:effectLst/>
                          <a:latin typeface="+mj-lt"/>
                          <a:ea typeface="Calibri"/>
                          <a:cs typeface="Arial"/>
                        </a:rPr>
                        <a:t>Digital</a:t>
                      </a:r>
                      <a:endParaRPr lang="en-GB" sz="2800" dirty="0">
                        <a:solidFill>
                          <a:schemeClr val="tx1"/>
                        </a:solidFill>
                        <a:effectLst/>
                        <a:latin typeface="+mj-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3800" dirty="0" smtClean="0">
                          <a:solidFill>
                            <a:srgbClr val="002060"/>
                          </a:solidFill>
                          <a:effectLst/>
                        </a:rPr>
                        <a:t>7 </a:t>
                      </a:r>
                      <a:r>
                        <a:rPr lang="en-GB" sz="1900" dirty="0" smtClean="0">
                          <a:solidFill>
                            <a:srgbClr val="002060"/>
                          </a:solidFill>
                          <a:effectLst/>
                        </a:rPr>
                        <a:t>HEIRE</a:t>
                      </a:r>
                    </a:p>
                    <a:p>
                      <a:pPr algn="ctr">
                        <a:lnSpc>
                          <a:spcPct val="115000"/>
                        </a:lnSpc>
                        <a:spcAft>
                          <a:spcPts val="0"/>
                        </a:spcAft>
                      </a:pPr>
                      <a:r>
                        <a:rPr lang="en-GB" sz="1900" dirty="0" smtClean="0">
                          <a:solidFill>
                            <a:srgbClr val="002060"/>
                          </a:solidFill>
                          <a:effectLst/>
                          <a:latin typeface="Calibri"/>
                          <a:ea typeface="Calibri"/>
                          <a:cs typeface="Arial"/>
                        </a:rPr>
                        <a:t>PORTIONS</a:t>
                      </a:r>
                      <a:endParaRPr lang="en-GB" sz="1900" dirty="0">
                        <a:solidFill>
                          <a:srgbClr val="002060"/>
                        </a:solidFill>
                        <a:effectLst/>
                        <a:latin typeface="Calibri"/>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1300" b="1" dirty="0" smtClean="0">
                          <a:solidFill>
                            <a:schemeClr val="tx1"/>
                          </a:solidFill>
                          <a:effectLst/>
                          <a:latin typeface="+mn-lt"/>
                          <a:ea typeface="Calibri"/>
                          <a:cs typeface="Arial"/>
                        </a:rPr>
                        <a:t>ALGEBRAIC COMMON</a:t>
                      </a:r>
                    </a:p>
                    <a:p>
                      <a:pPr algn="ctr">
                        <a:lnSpc>
                          <a:spcPct val="115000"/>
                        </a:lnSpc>
                        <a:spcAft>
                          <a:spcPts val="0"/>
                        </a:spcAft>
                      </a:pPr>
                      <a:r>
                        <a:rPr lang="en-GB" sz="1400" b="1" dirty="0" smtClean="0">
                          <a:solidFill>
                            <a:schemeClr val="tx1"/>
                          </a:solidFill>
                          <a:effectLst/>
                          <a:latin typeface="+mn-lt"/>
                          <a:ea typeface="Calibri"/>
                          <a:cs typeface="Arial"/>
                        </a:rPr>
                        <a:t>DENOMINATOR OF</a:t>
                      </a:r>
                    </a:p>
                    <a:p>
                      <a:pPr algn="ctr">
                        <a:lnSpc>
                          <a:spcPct val="115000"/>
                        </a:lnSpc>
                        <a:spcAft>
                          <a:spcPts val="0"/>
                        </a:spcAft>
                      </a:pPr>
                      <a:r>
                        <a:rPr lang="en-GB" sz="3800" b="1" dirty="0" smtClean="0">
                          <a:solidFill>
                            <a:schemeClr val="tx1"/>
                          </a:solidFill>
                          <a:effectLst/>
                          <a:latin typeface="+mn-lt"/>
                          <a:ea typeface="Calibri"/>
                          <a:cs typeface="Arial"/>
                        </a:rPr>
                        <a:t>24</a:t>
                      </a:r>
                      <a:endParaRPr lang="en-GB" sz="3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200" b="1" dirty="0" smtClean="0">
                          <a:solidFill>
                            <a:schemeClr val="tx1"/>
                          </a:solidFill>
                          <a:effectLst/>
                          <a:latin typeface="+mn-lt"/>
                          <a:ea typeface="Calibri"/>
                          <a:cs typeface="Arial"/>
                        </a:rPr>
                        <a:t>DECIMAL NUMERATOR/COMMON</a:t>
                      </a:r>
                    </a:p>
                    <a:p>
                      <a:pPr algn="ctr">
                        <a:lnSpc>
                          <a:spcPct val="115000"/>
                        </a:lnSpc>
                        <a:spcAft>
                          <a:spcPts val="0"/>
                        </a:spcAft>
                      </a:pPr>
                      <a:r>
                        <a:rPr lang="en-GB" sz="1200" b="1" dirty="0" smtClean="0">
                          <a:solidFill>
                            <a:schemeClr val="tx1"/>
                          </a:solidFill>
                          <a:effectLst/>
                          <a:latin typeface="+mn-lt"/>
                          <a:ea typeface="Calibri"/>
                          <a:cs typeface="Arial"/>
                        </a:rPr>
                        <a:t>DENOMINATOR OF</a:t>
                      </a:r>
                    </a:p>
                    <a:p>
                      <a:pPr algn="ctr">
                        <a:lnSpc>
                          <a:spcPct val="115000"/>
                        </a:lnSpc>
                        <a:spcAft>
                          <a:spcPts val="0"/>
                        </a:spcAft>
                      </a:pPr>
                      <a:r>
                        <a:rPr lang="en-GB" sz="3800" b="1" dirty="0" smtClean="0">
                          <a:solidFill>
                            <a:schemeClr val="tx1"/>
                          </a:solidFill>
                          <a:effectLst/>
                          <a:latin typeface="+mn-lt"/>
                          <a:ea typeface="Calibri"/>
                          <a:cs typeface="Arial"/>
                        </a:rPr>
                        <a:t>0./6</a:t>
                      </a:r>
                      <a:endParaRPr lang="en-GB" sz="3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1800" b="1" dirty="0" smtClean="0">
                          <a:solidFill>
                            <a:schemeClr val="tx1"/>
                          </a:solidFill>
                          <a:effectLst/>
                          <a:latin typeface="+mn-lt"/>
                        </a:rPr>
                        <a:t>DECIMALS</a:t>
                      </a:r>
                    </a:p>
                    <a:p>
                      <a:pPr algn="ctr">
                        <a:lnSpc>
                          <a:spcPct val="115000"/>
                        </a:lnSpc>
                        <a:spcAft>
                          <a:spcPts val="0"/>
                        </a:spcAft>
                      </a:pPr>
                      <a:r>
                        <a:rPr lang="en-GB" sz="3800" b="1" dirty="0" smtClean="0">
                          <a:solidFill>
                            <a:schemeClr val="tx1"/>
                          </a:solidFill>
                          <a:effectLst/>
                          <a:latin typeface="+mn-lt"/>
                          <a:ea typeface="Calibri"/>
                          <a:cs typeface="Arial"/>
                        </a:rPr>
                        <a:t>0.</a:t>
                      </a:r>
                      <a:endParaRPr lang="en-GB" sz="3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b="1" dirty="0" smtClean="0">
                          <a:solidFill>
                            <a:schemeClr val="tx1"/>
                          </a:solidFill>
                          <a:effectLst/>
                          <a:latin typeface="+mn-lt"/>
                        </a:rPr>
                        <a:t>PERCENTAGE</a:t>
                      </a:r>
                    </a:p>
                    <a:p>
                      <a:pPr algn="ctr">
                        <a:lnSpc>
                          <a:spcPct val="115000"/>
                        </a:lnSpc>
                        <a:spcAft>
                          <a:spcPts val="0"/>
                        </a:spcAft>
                      </a:pPr>
                      <a:r>
                        <a:rPr lang="en-GB" sz="3800" b="1" dirty="0" smtClean="0">
                          <a:solidFill>
                            <a:schemeClr val="tx1"/>
                          </a:solidFill>
                          <a:effectLst/>
                          <a:latin typeface="+mn-lt"/>
                        </a:rPr>
                        <a:t>%</a:t>
                      </a:r>
                      <a:endParaRPr lang="en-GB" sz="3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a:solidFill>
                            <a:srgbClr val="002060"/>
                          </a:solidFill>
                          <a:effectLst>
                            <a:outerShdw blurRad="38100" dist="38100" dir="2700000" algn="tl">
                              <a:srgbClr val="000000">
                                <a:alpha val="43137"/>
                              </a:srgbClr>
                            </a:outerShdw>
                          </a:effectLst>
                          <a:latin typeface="+mn-lt"/>
                        </a:rPr>
                        <a:t> </a:t>
                      </a:r>
                      <a:r>
                        <a:rPr lang="en-GB" sz="2800" b="1" dirty="0" smtClean="0">
                          <a:solidFill>
                            <a:srgbClr val="002060"/>
                          </a:solidFill>
                          <a:effectLst>
                            <a:outerShdw blurRad="38100" dist="38100" dir="2700000" algn="tl">
                              <a:srgbClr val="000000">
                                <a:alpha val="43137"/>
                              </a:srgbClr>
                            </a:outerShdw>
                          </a:effectLst>
                          <a:latin typeface="+mn-lt"/>
                        </a:rPr>
                        <a:t>1/8</a:t>
                      </a:r>
                      <a:endParaRPr lang="en-GB" sz="2800" b="1" dirty="0">
                        <a:solidFill>
                          <a:srgbClr val="002060"/>
                        </a:solidFill>
                        <a:effectLst>
                          <a:outerShdw blurRad="38100" dist="38100" dir="2700000" algn="tl">
                            <a:srgbClr val="000000">
                              <a:alpha val="43137"/>
                            </a:srgbClr>
                          </a:outerShdw>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a:effectLst/>
                          <a:latin typeface="+mn-lt"/>
                        </a:rPr>
                        <a:t> </a:t>
                      </a:r>
                      <a:r>
                        <a:rPr lang="en-GB" sz="2800" b="1" dirty="0" smtClean="0">
                          <a:effectLst/>
                          <a:latin typeface="+mn-lt"/>
                        </a:rPr>
                        <a:t>3/24</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effectLst/>
                          <a:latin typeface="+mn-lt"/>
                          <a:ea typeface="Calibri"/>
                          <a:cs typeface="Arial"/>
                        </a:rPr>
                        <a:t>0.75/6</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smtClean="0">
                          <a:solidFill>
                            <a:schemeClr val="tx1"/>
                          </a:solidFill>
                          <a:effectLst/>
                          <a:latin typeface="+mn-lt"/>
                        </a:rPr>
                        <a:t>0.125</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tx1"/>
                          </a:solidFill>
                          <a:effectLst/>
                          <a:latin typeface="+mn-lt"/>
                        </a:rPr>
                        <a:t>12.50</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a:solidFill>
                            <a:srgbClr val="002060"/>
                          </a:solidFill>
                          <a:effectLst/>
                          <a:latin typeface="+mn-lt"/>
                        </a:rPr>
                        <a:t> </a:t>
                      </a:r>
                      <a:r>
                        <a:rPr lang="en-GB" sz="2800" b="1" dirty="0" smtClean="0">
                          <a:solidFill>
                            <a:srgbClr val="002060"/>
                          </a:solidFill>
                          <a:effectLst/>
                          <a:latin typeface="+mn-lt"/>
                        </a:rPr>
                        <a:t>1/6</a:t>
                      </a:r>
                      <a:endParaRPr lang="en-GB" sz="2800" b="1" dirty="0">
                        <a:solidFill>
                          <a:srgbClr val="002060"/>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a:effectLst/>
                          <a:latin typeface="+mn-lt"/>
                        </a:rPr>
                        <a:t> </a:t>
                      </a:r>
                      <a:r>
                        <a:rPr lang="en-GB" sz="2800" b="1" dirty="0" smtClean="0">
                          <a:effectLst/>
                          <a:latin typeface="+mn-lt"/>
                        </a:rPr>
                        <a:t>4/24</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effectLst/>
                          <a:latin typeface="+mn-lt"/>
                          <a:ea typeface="Calibri"/>
                          <a:cs typeface="Arial"/>
                        </a:rPr>
                        <a:t>1/6</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smtClean="0">
                          <a:solidFill>
                            <a:schemeClr val="tx1"/>
                          </a:solidFill>
                          <a:effectLst/>
                          <a:latin typeface="+mn-lt"/>
                        </a:rPr>
                        <a:t>0.166</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tx1"/>
                          </a:solidFill>
                          <a:effectLst/>
                          <a:latin typeface="+mn-lt"/>
                        </a:rPr>
                        <a:t>16.67</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a:solidFill>
                            <a:srgbClr val="002060"/>
                          </a:solidFill>
                          <a:effectLst>
                            <a:outerShdw blurRad="38100" dist="38100" dir="2700000" algn="tl">
                              <a:srgbClr val="000000">
                                <a:alpha val="43137"/>
                              </a:srgbClr>
                            </a:outerShdw>
                          </a:effectLst>
                          <a:latin typeface="+mn-lt"/>
                        </a:rPr>
                        <a:t> </a:t>
                      </a:r>
                      <a:r>
                        <a:rPr lang="en-GB" sz="2800" b="1" dirty="0" smtClean="0">
                          <a:solidFill>
                            <a:srgbClr val="002060"/>
                          </a:solidFill>
                          <a:effectLst>
                            <a:outerShdw blurRad="38100" dist="38100" dir="2700000" algn="tl">
                              <a:srgbClr val="000000">
                                <a:alpha val="43137"/>
                              </a:srgbClr>
                            </a:outerShdw>
                          </a:effectLst>
                          <a:latin typeface="+mn-lt"/>
                        </a:rPr>
                        <a:t>1/4</a:t>
                      </a:r>
                      <a:endParaRPr lang="en-GB" sz="2800" b="1" dirty="0">
                        <a:solidFill>
                          <a:srgbClr val="002060"/>
                        </a:solidFill>
                        <a:effectLst>
                          <a:outerShdw blurRad="38100" dist="38100" dir="2700000" algn="tl">
                            <a:srgbClr val="000000">
                              <a:alpha val="43137"/>
                            </a:srgbClr>
                          </a:outerShdw>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a:effectLst/>
                          <a:latin typeface="+mn-lt"/>
                        </a:rPr>
                        <a:t> </a:t>
                      </a:r>
                      <a:r>
                        <a:rPr lang="en-GB" sz="2800" b="1" dirty="0" smtClean="0">
                          <a:effectLst/>
                          <a:latin typeface="+mn-lt"/>
                        </a:rPr>
                        <a:t>6/24</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effectLst/>
                          <a:latin typeface="+mn-lt"/>
                          <a:ea typeface="Calibri"/>
                          <a:cs typeface="Arial"/>
                        </a:rPr>
                        <a:t>1.5/6</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a:solidFill>
                            <a:schemeClr val="tx1"/>
                          </a:solidFill>
                          <a:effectLst/>
                          <a:latin typeface="+mn-lt"/>
                        </a:rPr>
                        <a:t> </a:t>
                      </a:r>
                      <a:r>
                        <a:rPr lang="en-GB" sz="2800" b="1" dirty="0" smtClean="0">
                          <a:solidFill>
                            <a:schemeClr val="tx1"/>
                          </a:solidFill>
                          <a:effectLst/>
                          <a:latin typeface="+mn-lt"/>
                        </a:rPr>
                        <a:t>0.250</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tx1"/>
                          </a:solidFill>
                          <a:effectLst/>
                          <a:latin typeface="+mn-lt"/>
                        </a:rPr>
                        <a:t>25.00</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a:solidFill>
                            <a:srgbClr val="002060"/>
                          </a:solidFill>
                          <a:effectLst/>
                          <a:latin typeface="+mn-lt"/>
                        </a:rPr>
                        <a:t> </a:t>
                      </a:r>
                      <a:r>
                        <a:rPr lang="en-GB" sz="2800" b="1" dirty="0" smtClean="0">
                          <a:solidFill>
                            <a:srgbClr val="002060"/>
                          </a:solidFill>
                          <a:effectLst/>
                          <a:latin typeface="+mn-lt"/>
                        </a:rPr>
                        <a:t>1/3</a:t>
                      </a:r>
                      <a:endParaRPr lang="en-GB" sz="2800" b="1" dirty="0">
                        <a:solidFill>
                          <a:srgbClr val="002060"/>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smtClean="0">
                          <a:effectLst/>
                          <a:latin typeface="+mn-lt"/>
                        </a:rPr>
                        <a:t>8/24</a:t>
                      </a:r>
                      <a:r>
                        <a:rPr lang="en-GB" sz="2800" b="1" dirty="0">
                          <a:effectLst/>
                          <a:latin typeface="+mn-lt"/>
                        </a:rPr>
                        <a:t> </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effectLst/>
                          <a:latin typeface="+mn-lt"/>
                          <a:ea typeface="Calibri"/>
                          <a:cs typeface="Arial"/>
                        </a:rPr>
                        <a:t>2/6</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smtClean="0">
                          <a:solidFill>
                            <a:schemeClr val="tx1"/>
                          </a:solidFill>
                          <a:effectLst/>
                          <a:latin typeface="+mn-lt"/>
                        </a:rPr>
                        <a:t>0.333</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tx1"/>
                          </a:solidFill>
                          <a:effectLst/>
                          <a:latin typeface="+mn-lt"/>
                        </a:rPr>
                        <a:t>33.33</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smtClean="0">
                          <a:solidFill>
                            <a:srgbClr val="002060"/>
                          </a:solidFill>
                          <a:effectLst>
                            <a:outerShdw blurRad="38100" dist="38100" dir="2700000" algn="tl">
                              <a:srgbClr val="000000">
                                <a:alpha val="43137"/>
                              </a:srgbClr>
                            </a:outerShdw>
                          </a:effectLst>
                          <a:latin typeface="+mn-lt"/>
                          <a:ea typeface="Calibri"/>
                          <a:cs typeface="Arial"/>
                        </a:rPr>
                        <a:t>1/2</a:t>
                      </a:r>
                      <a:endParaRPr lang="en-GB" sz="2800" b="1" dirty="0">
                        <a:solidFill>
                          <a:srgbClr val="002060"/>
                        </a:solidFill>
                        <a:effectLst>
                          <a:outerShdw blurRad="38100" dist="38100" dir="2700000" algn="tl">
                            <a:srgbClr val="000000">
                              <a:alpha val="43137"/>
                            </a:srgbClr>
                          </a:outerShdw>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smtClean="0">
                          <a:effectLst/>
                          <a:latin typeface="+mn-lt"/>
                          <a:ea typeface="Calibri"/>
                          <a:cs typeface="Arial"/>
                        </a:rPr>
                        <a:t>12/24</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effectLst/>
                          <a:latin typeface="+mn-lt"/>
                          <a:ea typeface="Calibri"/>
                          <a:cs typeface="Arial"/>
                        </a:rPr>
                        <a:t>3/6</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smtClean="0">
                          <a:solidFill>
                            <a:schemeClr val="tx1"/>
                          </a:solidFill>
                          <a:effectLst/>
                          <a:latin typeface="+mn-lt"/>
                          <a:ea typeface="Calibri"/>
                          <a:cs typeface="Arial"/>
                        </a:rPr>
                        <a:t>0.500</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tx1"/>
                          </a:solidFill>
                          <a:effectLst/>
                          <a:latin typeface="+mn-lt"/>
                          <a:ea typeface="Calibri"/>
                          <a:cs typeface="Arial"/>
                        </a:rPr>
                        <a:t>50.00</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smtClean="0">
                          <a:solidFill>
                            <a:srgbClr val="002060"/>
                          </a:solidFill>
                          <a:effectLst/>
                          <a:latin typeface="+mn-lt"/>
                        </a:rPr>
                        <a:t>2/3</a:t>
                      </a:r>
                      <a:r>
                        <a:rPr lang="en-GB" sz="2800" b="1" dirty="0">
                          <a:solidFill>
                            <a:srgbClr val="002060"/>
                          </a:solidFill>
                          <a:effectLst/>
                          <a:latin typeface="+mn-lt"/>
                        </a:rPr>
                        <a:t> </a:t>
                      </a:r>
                      <a:endParaRPr lang="en-GB" sz="2800" b="1" dirty="0">
                        <a:solidFill>
                          <a:srgbClr val="002060"/>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smtClean="0">
                          <a:effectLst/>
                          <a:latin typeface="+mn-lt"/>
                        </a:rPr>
                        <a:t>16/24</a:t>
                      </a:r>
                      <a:r>
                        <a:rPr lang="en-GB" sz="2800" b="1" dirty="0">
                          <a:effectLst/>
                          <a:latin typeface="+mn-lt"/>
                        </a:rPr>
                        <a:t> </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effectLst/>
                          <a:latin typeface="+mn-lt"/>
                          <a:ea typeface="Calibri"/>
                          <a:cs typeface="Arial"/>
                        </a:rPr>
                        <a:t>4/6</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smtClean="0">
                          <a:solidFill>
                            <a:schemeClr val="tx1"/>
                          </a:solidFill>
                          <a:effectLst/>
                          <a:latin typeface="+mn-lt"/>
                        </a:rPr>
                        <a:t>0.666</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tx1"/>
                          </a:solidFill>
                          <a:effectLst/>
                          <a:latin typeface="+mn-lt"/>
                        </a:rPr>
                        <a:t>66.67</a:t>
                      </a:r>
                      <a:r>
                        <a:rPr lang="en-GB" sz="2800" b="1" dirty="0">
                          <a:solidFill>
                            <a:schemeClr val="tx1"/>
                          </a:solidFill>
                          <a:effectLst/>
                          <a:latin typeface="+mn-lt"/>
                        </a:rPr>
                        <a:t> </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smtClean="0">
                          <a:solidFill>
                            <a:schemeClr val="bg1">
                              <a:lumMod val="50000"/>
                            </a:schemeClr>
                          </a:solidFill>
                          <a:effectLst/>
                          <a:latin typeface="+mn-lt"/>
                        </a:rPr>
                        <a:t>(3/4)*</a:t>
                      </a:r>
                      <a:endParaRPr lang="en-GB" sz="1600" b="1" dirty="0">
                        <a:solidFill>
                          <a:schemeClr val="bg1">
                            <a:lumMod val="50000"/>
                          </a:schemeClr>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smtClean="0">
                          <a:solidFill>
                            <a:schemeClr val="bg1">
                              <a:lumMod val="50000"/>
                            </a:schemeClr>
                          </a:solidFill>
                          <a:effectLst/>
                          <a:latin typeface="+mn-lt"/>
                        </a:rPr>
                        <a:t>18/24</a:t>
                      </a:r>
                      <a:r>
                        <a:rPr lang="en-GB" sz="2800" b="1" dirty="0">
                          <a:solidFill>
                            <a:schemeClr val="bg1">
                              <a:lumMod val="50000"/>
                            </a:schemeClr>
                          </a:solidFill>
                          <a:effectLst/>
                          <a:latin typeface="+mn-lt"/>
                        </a:rPr>
                        <a:t> </a:t>
                      </a:r>
                      <a:endParaRPr lang="en-GB" sz="2800" b="1" dirty="0">
                        <a:solidFill>
                          <a:schemeClr val="bg1">
                            <a:lumMod val="50000"/>
                          </a:schemeClr>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bg1">
                              <a:lumMod val="50000"/>
                            </a:schemeClr>
                          </a:solidFill>
                          <a:effectLst/>
                          <a:latin typeface="+mn-lt"/>
                          <a:ea typeface="Calibri"/>
                          <a:cs typeface="Arial"/>
                        </a:rPr>
                        <a:t>4.5/6</a:t>
                      </a:r>
                      <a:endParaRPr lang="en-GB" sz="2800" b="1" dirty="0">
                        <a:solidFill>
                          <a:schemeClr val="bg1">
                            <a:lumMod val="50000"/>
                          </a:schemeClr>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a:solidFill>
                            <a:schemeClr val="bg1">
                              <a:lumMod val="50000"/>
                            </a:schemeClr>
                          </a:solidFill>
                          <a:effectLst/>
                          <a:latin typeface="+mn-lt"/>
                        </a:rPr>
                        <a:t> </a:t>
                      </a:r>
                      <a:r>
                        <a:rPr lang="en-GB" sz="2800" b="1" dirty="0" smtClean="0">
                          <a:solidFill>
                            <a:schemeClr val="bg1">
                              <a:lumMod val="50000"/>
                            </a:schemeClr>
                          </a:solidFill>
                          <a:effectLst/>
                          <a:latin typeface="+mn-lt"/>
                        </a:rPr>
                        <a:t>0.750</a:t>
                      </a:r>
                      <a:endParaRPr lang="en-GB" sz="2800" b="1" dirty="0">
                        <a:solidFill>
                          <a:schemeClr val="bg1">
                            <a:lumMod val="50000"/>
                          </a:schemeClr>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bg1">
                              <a:lumMod val="50000"/>
                            </a:schemeClr>
                          </a:solidFill>
                          <a:effectLst/>
                          <a:latin typeface="+mn-lt"/>
                        </a:rPr>
                        <a:t>75.00</a:t>
                      </a:r>
                      <a:r>
                        <a:rPr lang="en-GB" sz="2800" b="1" dirty="0">
                          <a:solidFill>
                            <a:schemeClr val="bg1">
                              <a:lumMod val="50000"/>
                            </a:schemeClr>
                          </a:solidFill>
                          <a:effectLst/>
                          <a:latin typeface="+mn-lt"/>
                        </a:rPr>
                        <a:t> </a:t>
                      </a:r>
                      <a:endParaRPr lang="en-GB" sz="2800" b="1" dirty="0">
                        <a:solidFill>
                          <a:schemeClr val="bg1">
                            <a:lumMod val="50000"/>
                          </a:schemeClr>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pPr algn="ctr">
                        <a:lnSpc>
                          <a:spcPct val="115000"/>
                        </a:lnSpc>
                        <a:spcAft>
                          <a:spcPts val="0"/>
                        </a:spcAft>
                      </a:pPr>
                      <a:r>
                        <a:rPr lang="en-GB" sz="2800" b="1" dirty="0" smtClean="0">
                          <a:solidFill>
                            <a:srgbClr val="002060"/>
                          </a:solidFill>
                          <a:effectLst>
                            <a:outerShdw blurRad="38100" dist="38100" dir="2700000" algn="tl">
                              <a:srgbClr val="000000">
                                <a:alpha val="43137"/>
                              </a:srgbClr>
                            </a:outerShdw>
                          </a:effectLst>
                          <a:latin typeface="+mn-lt"/>
                          <a:ea typeface="Calibri"/>
                          <a:cs typeface="Arial"/>
                        </a:rPr>
                        <a:t>1/1</a:t>
                      </a:r>
                      <a:r>
                        <a:rPr lang="en-GB" sz="2800" b="1" dirty="0" smtClean="0">
                          <a:solidFill>
                            <a:srgbClr val="002060"/>
                          </a:solidFill>
                          <a:effectLst/>
                          <a:latin typeface="+mn-lt"/>
                          <a:ea typeface="Calibri"/>
                          <a:cs typeface="Arial"/>
                        </a:rPr>
                        <a:t> </a:t>
                      </a:r>
                      <a:endParaRPr lang="en-GB" sz="1800" b="1" dirty="0">
                        <a:solidFill>
                          <a:srgbClr val="002060"/>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n-GB" sz="2800" b="1" dirty="0" smtClean="0">
                          <a:effectLst/>
                          <a:latin typeface="+mn-lt"/>
                          <a:ea typeface="Calibri"/>
                          <a:cs typeface="Arial"/>
                        </a:rPr>
                        <a:t>24/24</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effectLst/>
                          <a:latin typeface="+mn-lt"/>
                          <a:ea typeface="Calibri"/>
                          <a:cs typeface="Arial"/>
                        </a:rPr>
                        <a:t>6/6</a:t>
                      </a:r>
                      <a:endParaRPr lang="en-GB" sz="2800" b="1" dirty="0">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2800" b="1" dirty="0" smtClean="0">
                          <a:solidFill>
                            <a:schemeClr val="tx1"/>
                          </a:solidFill>
                          <a:effectLst/>
                          <a:latin typeface="+mn-lt"/>
                          <a:ea typeface="Calibri"/>
                          <a:cs typeface="Arial"/>
                        </a:rPr>
                        <a:t>1.000</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2800" b="1" dirty="0" smtClean="0">
                          <a:solidFill>
                            <a:schemeClr val="tx1"/>
                          </a:solidFill>
                          <a:effectLst/>
                          <a:latin typeface="+mn-lt"/>
                          <a:ea typeface="Calibri"/>
                          <a:cs typeface="Arial"/>
                        </a:rPr>
                        <a:t>100.00</a:t>
                      </a:r>
                      <a:endParaRPr lang="en-GB" sz="2800" b="1" dirty="0">
                        <a:solidFill>
                          <a:schemeClr val="tx1"/>
                        </a:solidFill>
                        <a:effectLst/>
                        <a:latin typeface="+mn-lt"/>
                        <a:ea typeface="Calibri"/>
                        <a:cs typeface="Arial"/>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4" name="TextBox 3"/>
          <p:cNvSpPr txBox="1"/>
          <p:nvPr/>
        </p:nvSpPr>
        <p:spPr>
          <a:xfrm>
            <a:off x="198082" y="6448531"/>
            <a:ext cx="1656184" cy="338554"/>
          </a:xfrm>
          <a:prstGeom prst="rect">
            <a:avLst/>
          </a:prstGeom>
          <a:noFill/>
        </p:spPr>
        <p:txBody>
          <a:bodyPr wrap="square" rtlCol="0">
            <a:spAutoFit/>
          </a:bodyPr>
          <a:lstStyle/>
          <a:p>
            <a:r>
              <a:rPr lang="en-GB" sz="1600" b="1" dirty="0" smtClean="0">
                <a:solidFill>
                  <a:schemeClr val="bg1">
                    <a:lumMod val="50000"/>
                  </a:schemeClr>
                </a:solidFill>
              </a:rPr>
              <a:t>* No Ejmaa' </a:t>
            </a:r>
            <a:endParaRPr lang="en-GB" sz="1600" b="1" dirty="0">
              <a:solidFill>
                <a:schemeClr val="bg1">
                  <a:lumMod val="50000"/>
                </a:schemeClr>
              </a:solidFill>
            </a:endParaRPr>
          </a:p>
        </p:txBody>
      </p:sp>
      <p:sp>
        <p:nvSpPr>
          <p:cNvPr id="5" name="TextBox 4"/>
          <p:cNvSpPr txBox="1"/>
          <p:nvPr/>
        </p:nvSpPr>
        <p:spPr>
          <a:xfrm>
            <a:off x="107504" y="94368"/>
            <a:ext cx="8902378" cy="461665"/>
          </a:xfrm>
          <a:prstGeom prst="rect">
            <a:avLst/>
          </a:prstGeom>
          <a:solidFill>
            <a:srgbClr val="FFFF00"/>
          </a:solidFill>
          <a:ln w="28575">
            <a:solidFill>
              <a:srgbClr val="000000"/>
            </a:solidFill>
          </a:ln>
        </p:spPr>
        <p:txBody>
          <a:bodyPr wrap="square" rtlCol="0">
            <a:spAutoFit/>
          </a:bodyPr>
          <a:lstStyle/>
          <a:p>
            <a:r>
              <a:rPr lang="en-GB" sz="2400" b="1" dirty="0" smtClean="0"/>
              <a:t>8D. Islamic Inheritance Shares Defining &amp; Quantifying Mathematics</a:t>
            </a:r>
            <a:endParaRPr lang="en-GB" sz="2400" b="1" dirty="0"/>
          </a:p>
        </p:txBody>
      </p:sp>
    </p:spTree>
    <p:extLst>
      <p:ext uri="{BB962C8B-B14F-4D97-AF65-F5344CB8AC3E}">
        <p14:creationId xmlns:p14="http://schemas.microsoft.com/office/powerpoint/2010/main" val="1540519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5</a:t>
            </a:fld>
            <a:endParaRPr lang="en-GB" dirty="0"/>
          </a:p>
        </p:txBody>
      </p:sp>
      <p:graphicFrame>
        <p:nvGraphicFramePr>
          <p:cNvPr id="3" name="Chart 2"/>
          <p:cNvGraphicFramePr>
            <a:graphicFrameLocks/>
          </p:cNvGraphicFramePr>
          <p:nvPr>
            <p:extLst>
              <p:ext uri="{D42A27DB-BD31-4B8C-83A1-F6EECF244321}">
                <p14:modId xmlns:p14="http://schemas.microsoft.com/office/powerpoint/2010/main" val="3294112235"/>
              </p:ext>
            </p:extLst>
          </p:nvPr>
        </p:nvGraphicFramePr>
        <p:xfrm>
          <a:off x="899592" y="260648"/>
          <a:ext cx="7943850" cy="56886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915816" y="6091795"/>
            <a:ext cx="4104456" cy="384721"/>
          </a:xfrm>
          <a:prstGeom prst="rect">
            <a:avLst/>
          </a:prstGeom>
          <a:noFill/>
        </p:spPr>
        <p:txBody>
          <a:bodyPr wrap="square" rtlCol="0">
            <a:spAutoFit/>
          </a:bodyPr>
          <a:lstStyle/>
          <a:p>
            <a:pPr algn="ctr"/>
            <a:r>
              <a:rPr lang="en-GB" sz="1900" b="1" i="1" u="sng" dirty="0" smtClean="0">
                <a:latin typeface="Andalus" panose="02020603050405020304" pitchFamily="18" charset="-78"/>
                <a:cs typeface="Andalus" panose="02020603050405020304" pitchFamily="18" charset="-78"/>
              </a:rPr>
              <a:t>Surah’s</a:t>
            </a:r>
            <a:r>
              <a:rPr lang="en-GB" sz="1900" b="1" dirty="0" smtClean="0">
                <a:latin typeface="Andalus" panose="02020603050405020304" pitchFamily="18" charset="-78"/>
                <a:cs typeface="Andalus" panose="02020603050405020304" pitchFamily="18" charset="-78"/>
              </a:rPr>
              <a:t>  Number in Quranic Sequence</a:t>
            </a:r>
            <a:endParaRPr lang="en-GB" sz="1900" b="1" dirty="0">
              <a:latin typeface="Andalus" panose="02020603050405020304" pitchFamily="18" charset="-78"/>
              <a:cs typeface="Andalus" panose="02020603050405020304" pitchFamily="18" charset="-78"/>
            </a:endParaRPr>
          </a:p>
        </p:txBody>
      </p:sp>
      <p:sp>
        <p:nvSpPr>
          <p:cNvPr id="6" name="TextBox 5"/>
          <p:cNvSpPr txBox="1"/>
          <p:nvPr/>
        </p:nvSpPr>
        <p:spPr>
          <a:xfrm rot="16200000">
            <a:off x="-1472026" y="3056620"/>
            <a:ext cx="4104456" cy="384721"/>
          </a:xfrm>
          <a:prstGeom prst="rect">
            <a:avLst/>
          </a:prstGeom>
          <a:noFill/>
        </p:spPr>
        <p:txBody>
          <a:bodyPr wrap="square" rtlCol="0">
            <a:spAutoFit/>
          </a:bodyPr>
          <a:lstStyle/>
          <a:p>
            <a:pPr algn="ctr"/>
            <a:r>
              <a:rPr lang="en-GB" sz="1900" b="1" dirty="0" smtClean="0">
                <a:latin typeface="Andalus" panose="02020603050405020304" pitchFamily="18" charset="-78"/>
                <a:cs typeface="Andalus" panose="02020603050405020304" pitchFamily="18" charset="-78"/>
              </a:rPr>
              <a:t>No. of </a:t>
            </a:r>
            <a:r>
              <a:rPr lang="en-GB" sz="1900" b="1" i="1" u="sng" dirty="0" smtClean="0">
                <a:latin typeface="Andalus" panose="02020603050405020304" pitchFamily="18" charset="-78"/>
                <a:cs typeface="Andalus" panose="02020603050405020304" pitchFamily="18" charset="-78"/>
              </a:rPr>
              <a:t>Ayahs</a:t>
            </a:r>
            <a:r>
              <a:rPr lang="en-GB" sz="1900" b="1" dirty="0" smtClean="0">
                <a:latin typeface="Andalus" panose="02020603050405020304" pitchFamily="18" charset="-78"/>
                <a:cs typeface="Andalus" panose="02020603050405020304" pitchFamily="18" charset="-78"/>
              </a:rPr>
              <a:t>  in Quranic </a:t>
            </a:r>
            <a:r>
              <a:rPr lang="en-GB" sz="1900" b="1" i="1" u="sng" dirty="0" smtClean="0">
                <a:latin typeface="Andalus" panose="02020603050405020304" pitchFamily="18" charset="-78"/>
                <a:cs typeface="Andalus" panose="02020603050405020304" pitchFamily="18" charset="-78"/>
              </a:rPr>
              <a:t>Surah </a:t>
            </a:r>
            <a:endParaRPr lang="en-GB" sz="1900" b="1" i="1" u="sng" dirty="0">
              <a:latin typeface="Andalus" panose="02020603050405020304" pitchFamily="18" charset="-78"/>
              <a:cs typeface="Andalus" panose="02020603050405020304" pitchFamily="18" charset="-78"/>
            </a:endParaRPr>
          </a:p>
        </p:txBody>
      </p:sp>
      <p:sp>
        <p:nvSpPr>
          <p:cNvPr id="7" name="Rectangle 6"/>
          <p:cNvSpPr/>
          <p:nvPr/>
        </p:nvSpPr>
        <p:spPr>
          <a:xfrm>
            <a:off x="899592" y="5661248"/>
            <a:ext cx="50405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667570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184" t="28886" r="33209" b="45888"/>
          <a:stretch/>
        </p:blipFill>
        <p:spPr bwMode="auto">
          <a:xfrm>
            <a:off x="0" y="179624"/>
            <a:ext cx="9144000"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29122" y="1642153"/>
            <a:ext cx="7071270" cy="3708708"/>
          </a:xfrm>
          <a:prstGeom prst="rect">
            <a:avLst/>
          </a:prstGeom>
          <a:solidFill>
            <a:schemeClr val="bg1"/>
          </a:solidFill>
        </p:spPr>
        <p:txBody>
          <a:bodyPr wrap="square">
            <a:spAutoFit/>
          </a:bodyPr>
          <a:lstStyle/>
          <a:p>
            <a:pPr marL="457200" indent="-457200">
              <a:buAutoNum type="arabicPeriod" startAt="9"/>
            </a:pPr>
            <a:r>
              <a:rPr lang="en-GB" sz="1900" b="1" u="sng" dirty="0" smtClean="0">
                <a:latin typeface="Andalus" panose="02020603050405020304" pitchFamily="18" charset="-78"/>
                <a:cs typeface="Andalus" panose="02020603050405020304" pitchFamily="18" charset="-78"/>
              </a:rPr>
              <a:t>Selected References</a:t>
            </a:r>
          </a:p>
          <a:p>
            <a:pPr marL="457200" indent="-457200">
              <a:buAutoNum type="arabicPeriod" startAt="9"/>
            </a:pPr>
            <a:endParaRPr lang="en-GB" sz="500" b="1" u="sng" dirty="0" smtClean="0">
              <a:latin typeface="Andalus" panose="02020603050405020304" pitchFamily="18" charset="-78"/>
              <a:cs typeface="Andalus" panose="02020603050405020304" pitchFamily="18" charset="-78"/>
            </a:endParaRPr>
          </a:p>
          <a:p>
            <a:pPr marL="457200" indent="-457200">
              <a:buAutoNum type="arabicPeriod" startAt="9"/>
            </a:pPr>
            <a:endParaRPr lang="en-GB" sz="500" b="1" u="sng" dirty="0" smtClean="0">
              <a:latin typeface="Andalus" panose="02020603050405020304" pitchFamily="18" charset="-78"/>
              <a:cs typeface="Andalus" panose="02020603050405020304" pitchFamily="18" charset="-78"/>
            </a:endParaRPr>
          </a:p>
          <a:p>
            <a:r>
              <a:rPr lang="en-GB" sz="1600" b="1" dirty="0" smtClean="0"/>
              <a:t>Abdal-Haqq, H. et.al., 1995, The Islamic Will</a:t>
            </a:r>
            <a:r>
              <a:rPr lang="en-GB" sz="1600" dirty="0" smtClean="0"/>
              <a:t>, Dar Al Taqwa, London, UK, 72P.</a:t>
            </a:r>
          </a:p>
          <a:p>
            <a:endParaRPr lang="en-GB" sz="500" b="1" dirty="0" smtClean="0"/>
          </a:p>
          <a:p>
            <a:r>
              <a:rPr lang="en-GB" sz="1600" b="1" dirty="0" smtClean="0"/>
              <a:t>Hussain, Abed, ?, Islamic </a:t>
            </a:r>
            <a:r>
              <a:rPr lang="en-GB" sz="1600" b="1" dirty="0"/>
              <a:t>Laws of </a:t>
            </a:r>
            <a:r>
              <a:rPr lang="en-GB" sz="1600" b="1" dirty="0" smtClean="0"/>
              <a:t>Inheritance, </a:t>
            </a:r>
            <a:r>
              <a:rPr lang="en-GB" sz="1600" b="1" dirty="0"/>
              <a:t>5P. </a:t>
            </a:r>
            <a:endParaRPr lang="en-GB" sz="1600" b="1" dirty="0" smtClean="0"/>
          </a:p>
          <a:p>
            <a:r>
              <a:rPr lang="en-GB" sz="1600" dirty="0" smtClean="0"/>
              <a:t>Link</a:t>
            </a:r>
            <a:r>
              <a:rPr lang="en-GB" sz="1600" b="1" dirty="0" smtClean="0"/>
              <a:t>: </a:t>
            </a:r>
            <a:r>
              <a:rPr lang="en-GB" sz="1600" b="1" u="sng" dirty="0" smtClean="0">
                <a:solidFill>
                  <a:srgbClr val="0070C0"/>
                </a:solidFill>
              </a:rPr>
              <a:t>http</a:t>
            </a:r>
            <a:r>
              <a:rPr lang="en-GB" sz="1600" b="1" u="sng" dirty="0">
                <a:solidFill>
                  <a:srgbClr val="0070C0"/>
                </a:solidFill>
              </a:rPr>
              <a:t>://www.islam101.com/sociology/inheritance.htm</a:t>
            </a:r>
            <a:r>
              <a:rPr lang="en-GB" sz="1600" b="1" dirty="0"/>
              <a:t/>
            </a:r>
            <a:br>
              <a:rPr lang="en-GB" sz="1600" b="1" dirty="0"/>
            </a:br>
            <a:endParaRPr lang="en-GB" sz="500" b="1" dirty="0" smtClean="0"/>
          </a:p>
          <a:p>
            <a:r>
              <a:rPr lang="en-GB" sz="800" dirty="0" smtClean="0"/>
              <a:t> </a:t>
            </a:r>
            <a:r>
              <a:rPr lang="en-GB" sz="1600" b="1" dirty="0" smtClean="0"/>
              <a:t>Al-Jibaly</a:t>
            </a:r>
            <a:r>
              <a:rPr lang="en-GB" sz="1600" b="1" dirty="0"/>
              <a:t>, Muhammad, 1999</a:t>
            </a:r>
            <a:r>
              <a:rPr lang="en-GB" sz="1600" dirty="0"/>
              <a:t>, </a:t>
            </a:r>
            <a:r>
              <a:rPr lang="en-GB" sz="1600" b="1" dirty="0"/>
              <a:t>The Final Bequest: The Islamic Will &amp; Testament</a:t>
            </a:r>
            <a:r>
              <a:rPr lang="en-GB" sz="1600" dirty="0"/>
              <a:t>. Al-Kitaab &amp; As-Sunnah Publishing, Arlington, Texas, USA. 122p</a:t>
            </a:r>
            <a:r>
              <a:rPr lang="en-GB" sz="1600" dirty="0" smtClean="0"/>
              <a:t>.</a:t>
            </a:r>
          </a:p>
          <a:p>
            <a:endParaRPr lang="en-GB" sz="500" dirty="0" smtClean="0"/>
          </a:p>
          <a:p>
            <a:r>
              <a:rPr lang="en-GB" sz="800" dirty="0" smtClean="0"/>
              <a:t> </a:t>
            </a:r>
            <a:r>
              <a:rPr lang="en-GB" sz="1600" b="1" dirty="0" smtClean="0"/>
              <a:t>Arberry, Arthur, 1955</a:t>
            </a:r>
            <a:r>
              <a:rPr lang="en-GB" sz="1600" dirty="0" smtClean="0"/>
              <a:t>, </a:t>
            </a:r>
            <a:r>
              <a:rPr lang="en-GB" sz="1600" b="1" dirty="0" smtClean="0"/>
              <a:t>The Quran Interpreted</a:t>
            </a:r>
            <a:r>
              <a:rPr lang="en-GB" sz="1600" dirty="0" smtClean="0"/>
              <a:t>, Oxford Univ. </a:t>
            </a:r>
            <a:r>
              <a:rPr lang="en-GB" sz="1600" dirty="0"/>
              <a:t>Press., </a:t>
            </a:r>
            <a:r>
              <a:rPr lang="en-GB" sz="1600" dirty="0" smtClean="0"/>
              <a:t>Oxford, UK.</a:t>
            </a:r>
          </a:p>
          <a:p>
            <a:r>
              <a:rPr lang="en-GB" sz="1600" dirty="0" smtClean="0"/>
              <a:t>Link: </a:t>
            </a:r>
            <a:r>
              <a:rPr lang="en-GB" sz="1300" u="sng" dirty="0" smtClean="0">
                <a:solidFill>
                  <a:srgbClr val="7030A0"/>
                </a:solidFill>
                <a:hlinkClick r:id="rId3"/>
              </a:rPr>
              <a:t>https</a:t>
            </a:r>
            <a:r>
              <a:rPr lang="en-GB" sz="1300" u="sng" dirty="0">
                <a:solidFill>
                  <a:srgbClr val="7030A0"/>
                </a:solidFill>
                <a:hlinkClick r:id="rId3"/>
              </a:rPr>
              <a:t>://</a:t>
            </a:r>
            <a:r>
              <a:rPr lang="en-GB" sz="1300" u="sng" dirty="0" smtClean="0">
                <a:solidFill>
                  <a:srgbClr val="7030A0"/>
                </a:solidFill>
                <a:hlinkClick r:id="rId3"/>
              </a:rPr>
              <a:t>ia601706.us.archive.org/20/items/QuranAJArberry/Quran-A%20J%20Arberry.pdf</a:t>
            </a:r>
            <a:endParaRPr lang="en-GB" sz="1300" u="sng" dirty="0" smtClean="0">
              <a:solidFill>
                <a:srgbClr val="7030A0"/>
              </a:solidFill>
            </a:endParaRPr>
          </a:p>
          <a:p>
            <a:endParaRPr lang="en-GB" sz="500" b="1" dirty="0" smtClean="0"/>
          </a:p>
          <a:p>
            <a:r>
              <a:rPr lang="en-GB" sz="1600" b="1" dirty="0"/>
              <a:t>Islamic Bulletin, ?, Islamic Last Will and Testament Template,   ,USA. 5P</a:t>
            </a:r>
          </a:p>
          <a:p>
            <a:r>
              <a:rPr lang="en-GB" sz="1600" dirty="0"/>
              <a:t>Link: </a:t>
            </a:r>
            <a:r>
              <a:rPr lang="en-GB" sz="1600" u="sng" dirty="0">
                <a:solidFill>
                  <a:srgbClr val="7030A0"/>
                </a:solidFill>
              </a:rPr>
              <a:t>http://islamicbulletin.org/free_downloads/last_will.pdf</a:t>
            </a:r>
          </a:p>
          <a:p>
            <a:endParaRPr lang="en-GB" sz="500" b="1" dirty="0" smtClean="0"/>
          </a:p>
          <a:p>
            <a:r>
              <a:rPr lang="en-GB" sz="1600" b="1" dirty="0" smtClean="0"/>
              <a:t>Muhieddine, Ahmad, 2001</a:t>
            </a:r>
            <a:r>
              <a:rPr lang="en-GB" sz="1600" dirty="0" smtClean="0"/>
              <a:t>, </a:t>
            </a:r>
            <a:r>
              <a:rPr lang="en-GB" sz="1600" b="1" dirty="0" smtClean="0"/>
              <a:t>Mawarit2, Computer Programme. </a:t>
            </a:r>
          </a:p>
          <a:p>
            <a:r>
              <a:rPr lang="en-GB" sz="1600" dirty="0" smtClean="0"/>
              <a:t>Link</a:t>
            </a:r>
            <a:r>
              <a:rPr lang="en-GB" sz="1600" dirty="0"/>
              <a:t>: </a:t>
            </a:r>
            <a:r>
              <a:rPr lang="en-GB" sz="1600" u="sng" dirty="0">
                <a:solidFill>
                  <a:srgbClr val="7030A0"/>
                </a:solidFill>
                <a:hlinkClick r:id="rId4"/>
              </a:rPr>
              <a:t>http://</a:t>
            </a:r>
            <a:r>
              <a:rPr lang="en-GB" sz="1600" u="sng" dirty="0" smtClean="0">
                <a:solidFill>
                  <a:srgbClr val="7030A0"/>
                </a:solidFill>
                <a:hlinkClick r:id="rId4"/>
              </a:rPr>
              <a:t>www.qsl.net/vu2sdu/download.html</a:t>
            </a:r>
            <a:endParaRPr lang="en-GB" sz="1600" u="sng" dirty="0" smtClean="0">
              <a:solidFill>
                <a:srgbClr val="7030A0"/>
              </a:solidFill>
            </a:endParaRPr>
          </a:p>
          <a:p>
            <a:endParaRPr lang="en-GB" sz="500" b="1" dirty="0" smtClean="0"/>
          </a:p>
        </p:txBody>
      </p:sp>
      <p:sp>
        <p:nvSpPr>
          <p:cNvPr id="9" name="Rectangle 8"/>
          <p:cNvSpPr/>
          <p:nvPr/>
        </p:nvSpPr>
        <p:spPr>
          <a:xfrm>
            <a:off x="1029122" y="1611375"/>
            <a:ext cx="7071270" cy="3770263"/>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50000" t="50000" r="50000" b="50000"/>
            </a:path>
            <a:tileRect/>
          </a:gra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3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endParaRPr lang="en-US" sz="3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3800" b="1" cap="all" spc="0" dirty="0" smtClean="0">
                <a:ln w="0"/>
                <a:solidFill>
                  <a:srgbClr val="002060"/>
                </a:solidFill>
                <a:effectLst>
                  <a:reflection blurRad="12700" stA="50000" endPos="50000" dist="5000" dir="5400000" sy="-100000" rotWithShape="0"/>
                </a:effectLst>
              </a:rPr>
              <a:t>Thank You.  </a:t>
            </a:r>
          </a:p>
          <a:p>
            <a:pPr algn="ctr"/>
            <a:r>
              <a:rPr lang="en-US" sz="3800" b="1" cap="all" spc="0" dirty="0" smtClean="0">
                <a:ln w="0"/>
                <a:solidFill>
                  <a:schemeClr val="bg1"/>
                </a:solidFill>
                <a:effectLst>
                  <a:reflection blurRad="12700" stA="50000" endPos="50000" dist="5000" dir="5400000" sy="-100000" rotWithShape="0"/>
                </a:effectLst>
              </a:rPr>
              <a:t>Questions?</a:t>
            </a:r>
          </a:p>
          <a:p>
            <a:pPr algn="ctr"/>
            <a:endParaRPr lang="en-US" sz="1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endParaRPr lang="en-US" sz="3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3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3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47751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xEl>
                                              <p:pRg st="2" end="2"/>
                                            </p:txEl>
                                          </p:spTgt>
                                        </p:tgtEl>
                                      </p:cBhvr>
                                    </p:animEffect>
                                    <p:anim calcmode="lin" valueType="num">
                                      <p:cBhvr>
                                        <p:cTn id="7" dur="1000"/>
                                        <p:tgtEl>
                                          <p:spTgt spid="9">
                                            <p:txEl>
                                              <p:pRg st="2" end="2"/>
                                            </p:txEl>
                                          </p:spTgt>
                                        </p:tgtEl>
                                        <p:attrNameLst>
                                          <p:attrName>ppt_x</p:attrName>
                                        </p:attrNameLst>
                                      </p:cBhvr>
                                      <p:tavLst>
                                        <p:tav tm="0">
                                          <p:val>
                                            <p:strVal val="ppt_x"/>
                                          </p:val>
                                        </p:tav>
                                        <p:tav tm="100000">
                                          <p:val>
                                            <p:strVal val="ppt_x"/>
                                          </p:val>
                                        </p:tav>
                                      </p:tavLst>
                                    </p:anim>
                                    <p:anim calcmode="lin" valueType="num">
                                      <p:cBhvr>
                                        <p:cTn id="8" dur="1000"/>
                                        <p:tgtEl>
                                          <p:spTgt spid="9">
                                            <p:txEl>
                                              <p:pRg st="2" end="2"/>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9">
                                            <p:txEl>
                                              <p:pRg st="2" end="2"/>
                                            </p:txEl>
                                          </p:spTgt>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51</a:t>
            </a:fld>
            <a:endParaRPr lang="en-GB" dirty="0"/>
          </a:p>
        </p:txBody>
      </p:sp>
      <p:grpSp>
        <p:nvGrpSpPr>
          <p:cNvPr id="4" name="Group 3"/>
          <p:cNvGrpSpPr/>
          <p:nvPr/>
        </p:nvGrpSpPr>
        <p:grpSpPr>
          <a:xfrm>
            <a:off x="53211" y="0"/>
            <a:ext cx="8968611" cy="6477391"/>
            <a:chOff x="0" y="0"/>
            <a:chExt cx="8968611" cy="5889171"/>
          </a:xfrm>
        </p:grpSpPr>
        <p:pic>
          <p:nvPicPr>
            <p:cNvPr id="1045" name="Picture 21"/>
            <p:cNvPicPr>
              <a:picLocks noChangeAspect="1" noChangeArrowheads="1"/>
            </p:cNvPicPr>
            <p:nvPr/>
          </p:nvPicPr>
          <p:blipFill rotWithShape="1">
            <a:blip r:embed="rId2">
              <a:extLst>
                <a:ext uri="{28A0092B-C50C-407E-A947-70E740481C1C}">
                  <a14:useLocalDpi xmlns:a14="http://schemas.microsoft.com/office/drawing/2010/main" val="0"/>
                </a:ext>
              </a:extLst>
            </a:blip>
            <a:srcRect t="64382" r="1918" b="4761"/>
            <a:stretch/>
          </p:blipFill>
          <p:spPr bwMode="auto">
            <a:xfrm>
              <a:off x="0" y="4125686"/>
              <a:ext cx="8968611" cy="176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rotWithShape="1">
            <a:blip r:embed="rId3">
              <a:extLst>
                <a:ext uri="{28A0092B-C50C-407E-A947-70E740481C1C}">
                  <a14:useLocalDpi xmlns:a14="http://schemas.microsoft.com/office/drawing/2010/main" val="0"/>
                </a:ext>
              </a:extLst>
            </a:blip>
            <a:srcRect l="833" t="21238" r="1666" b="6572"/>
            <a:stretch/>
          </p:blipFill>
          <p:spPr bwMode="auto">
            <a:xfrm>
              <a:off x="53211" y="0"/>
              <a:ext cx="8915400" cy="412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3059832" y="6488668"/>
            <a:ext cx="3273204" cy="369332"/>
          </a:xfrm>
          <a:prstGeom prst="rect">
            <a:avLst/>
          </a:prstGeom>
        </p:spPr>
        <p:txBody>
          <a:bodyPr wrap="none">
            <a:spAutoFit/>
          </a:bodyPr>
          <a:lstStyle/>
          <a:p>
            <a:r>
              <a:rPr lang="en-GB" i="1" u="sng" dirty="0">
                <a:solidFill>
                  <a:srgbClr val="002060"/>
                </a:solidFill>
              </a:rPr>
              <a:t>http://shiafinance.com/calc.html</a:t>
            </a:r>
          </a:p>
        </p:txBody>
      </p:sp>
      <p:sp>
        <p:nvSpPr>
          <p:cNvPr id="3" name="TextBox 2"/>
          <p:cNvSpPr txBox="1"/>
          <p:nvPr/>
        </p:nvSpPr>
        <p:spPr>
          <a:xfrm>
            <a:off x="106422" y="1586780"/>
            <a:ext cx="2736304" cy="4247317"/>
          </a:xfrm>
          <a:prstGeom prst="rect">
            <a:avLst/>
          </a:prstGeom>
          <a:solidFill>
            <a:srgbClr val="FFFF00"/>
          </a:solidFill>
          <a:ln w="28575">
            <a:solidFill>
              <a:schemeClr val="tx1"/>
            </a:solidFill>
          </a:ln>
        </p:spPr>
        <p:txBody>
          <a:bodyPr wrap="square" rtlCol="0">
            <a:spAutoFit/>
          </a:bodyPr>
          <a:lstStyle/>
          <a:p>
            <a:pPr algn="just"/>
            <a:r>
              <a:rPr lang="en-GB" dirty="0" smtClean="0"/>
              <a:t>No </a:t>
            </a:r>
            <a:r>
              <a:rPr lang="en-GB" b="1" i="1" dirty="0" smtClean="0"/>
              <a:t>“Shia (Jaa’fari) Irth</a:t>
            </a:r>
            <a:r>
              <a:rPr lang="en-GB" i="1" dirty="0" smtClean="0"/>
              <a:t>”</a:t>
            </a:r>
            <a:r>
              <a:rPr lang="en-GB" dirty="0" smtClean="0"/>
              <a:t> calculation software was found. A “</a:t>
            </a:r>
            <a:r>
              <a:rPr lang="en-GB" b="1" i="1" u="sng" dirty="0" smtClean="0"/>
              <a:t>Khums  Tax calculation programme!</a:t>
            </a:r>
            <a:r>
              <a:rPr lang="en-GB" b="1" dirty="0" smtClean="0"/>
              <a:t>”</a:t>
            </a:r>
            <a:r>
              <a:rPr lang="en-GB" dirty="0" smtClean="0"/>
              <a:t> allegedly to fulfil </a:t>
            </a:r>
            <a:r>
              <a:rPr lang="en-GB" b="1" i="1" u="sng" dirty="0" smtClean="0"/>
              <a:t>Ayah 8:41</a:t>
            </a:r>
            <a:r>
              <a:rPr lang="en-GB" dirty="0" smtClean="0"/>
              <a:t> was found. According to the above website it translates as:  </a:t>
            </a:r>
          </a:p>
          <a:p>
            <a:pPr algn="just"/>
            <a:r>
              <a:rPr lang="en-GB" b="1" u="sng" dirty="0" smtClean="0"/>
              <a:t>“Know that whatever of a thing you acquire, a fifth of it is for Allah, for the Messenger, for the near relative, and the orphans, the needy, and the wayfarer-</a:t>
            </a:r>
            <a:r>
              <a:rPr lang="en-GB" b="1" dirty="0" smtClean="0"/>
              <a:t>--” </a:t>
            </a:r>
            <a:endParaRPr lang="en-GB" b="1" dirty="0"/>
          </a:p>
        </p:txBody>
      </p:sp>
      <p:sp>
        <p:nvSpPr>
          <p:cNvPr id="6" name="TextBox 5"/>
          <p:cNvSpPr txBox="1"/>
          <p:nvPr/>
        </p:nvSpPr>
        <p:spPr>
          <a:xfrm>
            <a:off x="6438172" y="1586781"/>
            <a:ext cx="2585949" cy="4247317"/>
          </a:xfrm>
          <a:prstGeom prst="rect">
            <a:avLst/>
          </a:prstGeom>
          <a:solidFill>
            <a:srgbClr val="FFFF00"/>
          </a:solidFill>
          <a:ln w="28575">
            <a:solidFill>
              <a:schemeClr val="tx1"/>
            </a:solidFill>
          </a:ln>
        </p:spPr>
        <p:txBody>
          <a:bodyPr wrap="square" rtlCol="0">
            <a:spAutoFit/>
          </a:bodyPr>
          <a:lstStyle/>
          <a:p>
            <a:pPr algn="just"/>
            <a:r>
              <a:rPr lang="en-GB" dirty="0" smtClean="0"/>
              <a:t>The Arabic </a:t>
            </a:r>
            <a:r>
              <a:rPr lang="en-GB" i="1" dirty="0" smtClean="0"/>
              <a:t>Quranic </a:t>
            </a:r>
            <a:r>
              <a:rPr lang="en-GB" i="1" u="sng" dirty="0" smtClean="0"/>
              <a:t>“Ayah 8:41</a:t>
            </a:r>
            <a:r>
              <a:rPr lang="en-GB" dirty="0" smtClean="0"/>
              <a:t>” and it’s translation (see next slide) clearly specify through </a:t>
            </a:r>
            <a:r>
              <a:rPr lang="en-GB" b="1" u="sng" dirty="0" smtClean="0"/>
              <a:t>title (The Spoil or Booty), context and sequence that the  “</a:t>
            </a:r>
            <a:r>
              <a:rPr lang="en-GB" b="1" i="1" u="sng" dirty="0" smtClean="0"/>
              <a:t>Khums</a:t>
            </a:r>
            <a:r>
              <a:rPr lang="en-GB" b="1" u="sng" dirty="0" smtClean="0"/>
              <a:t>” is not a tax paid annually to the local “</a:t>
            </a:r>
            <a:r>
              <a:rPr lang="en-GB" b="1" i="1" u="sng" dirty="0" smtClean="0"/>
              <a:t>Sayed</a:t>
            </a:r>
            <a:r>
              <a:rPr lang="en-GB" b="1" u="sng" dirty="0" smtClean="0"/>
              <a:t>”  against  income acquired through normal day to day work</a:t>
            </a:r>
            <a:r>
              <a:rPr lang="en-GB" dirty="0" smtClean="0"/>
              <a:t>, </a:t>
            </a:r>
            <a:r>
              <a:rPr lang="en-GB" b="1" u="sng" dirty="0" smtClean="0"/>
              <a:t>but it is  an ordained (20%) tax on spoils of war (booty) seized by Muslim Armies form defeated Kafers.</a:t>
            </a:r>
            <a:r>
              <a:rPr lang="en-GB" b="1" dirty="0" smtClean="0"/>
              <a:t> </a:t>
            </a:r>
            <a:endParaRPr lang="en-GB" b="1" dirty="0"/>
          </a:p>
        </p:txBody>
      </p:sp>
      <p:sp>
        <p:nvSpPr>
          <p:cNvPr id="7" name="TextBox 6"/>
          <p:cNvSpPr txBox="1"/>
          <p:nvPr/>
        </p:nvSpPr>
        <p:spPr>
          <a:xfrm>
            <a:off x="285190" y="108030"/>
            <a:ext cx="1334482" cy="369332"/>
          </a:xfrm>
          <a:prstGeom prst="rect">
            <a:avLst/>
          </a:prstGeom>
          <a:solidFill>
            <a:srgbClr val="FFFF00"/>
          </a:solidFill>
          <a:ln>
            <a:solidFill>
              <a:schemeClr val="tx1"/>
            </a:solidFill>
          </a:ln>
        </p:spPr>
        <p:txBody>
          <a:bodyPr wrap="square" rtlCol="0">
            <a:spAutoFit/>
          </a:bodyPr>
          <a:lstStyle/>
          <a:p>
            <a:r>
              <a:rPr lang="en-GB" b="1" dirty="0" smtClean="0"/>
              <a:t>Epilogue</a:t>
            </a:r>
            <a:endParaRPr lang="en-GB" b="1" dirty="0"/>
          </a:p>
        </p:txBody>
      </p:sp>
    </p:spTree>
    <p:extLst>
      <p:ext uri="{BB962C8B-B14F-4D97-AF65-F5344CB8AC3E}">
        <p14:creationId xmlns:p14="http://schemas.microsoft.com/office/powerpoint/2010/main" val="126974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3270F7-A444-4323-8500-EEB0C563AEED}" type="slidenum">
              <a:rPr lang="en-GB" smtClean="0"/>
              <a:t>52</a:t>
            </a:fld>
            <a:endParaRPr lang="en-GB" dirty="0"/>
          </a:p>
        </p:txBody>
      </p:sp>
      <p:grpSp>
        <p:nvGrpSpPr>
          <p:cNvPr id="4" name="Group 3"/>
          <p:cNvGrpSpPr/>
          <p:nvPr/>
        </p:nvGrpSpPr>
        <p:grpSpPr>
          <a:xfrm>
            <a:off x="5148968" y="473576"/>
            <a:ext cx="3933516" cy="5742234"/>
            <a:chOff x="932250" y="31539"/>
            <a:chExt cx="5751031" cy="7925918"/>
          </a:xfrm>
        </p:grpSpPr>
        <p:grpSp>
          <p:nvGrpSpPr>
            <p:cNvPr id="3" name="Group 2"/>
            <p:cNvGrpSpPr/>
            <p:nvPr/>
          </p:nvGrpSpPr>
          <p:grpSpPr>
            <a:xfrm>
              <a:off x="935623" y="31539"/>
              <a:ext cx="5747658" cy="5702608"/>
              <a:chOff x="3124327" y="448308"/>
              <a:chExt cx="5747658" cy="5702608"/>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29" t="10001" r="11190" b="68666"/>
              <a:stretch/>
            </p:blipFill>
            <p:spPr bwMode="auto">
              <a:xfrm>
                <a:off x="3131840" y="448308"/>
                <a:ext cx="5704114"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191" t="10000" r="10952" b="10381"/>
              <a:stretch/>
            </p:blipFill>
            <p:spPr bwMode="auto">
              <a:xfrm>
                <a:off x="3124327" y="1600687"/>
                <a:ext cx="5747658" cy="455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309" t="57619" r="10952" b="3904"/>
            <a:stretch/>
          </p:blipFill>
          <p:spPr bwMode="auto">
            <a:xfrm>
              <a:off x="932250" y="5758543"/>
              <a:ext cx="5736771" cy="219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64558" y="1009731"/>
            <a:ext cx="5107744" cy="5262979"/>
          </a:xfrm>
          <a:prstGeom prst="rect">
            <a:avLst/>
          </a:prstGeom>
          <a:ln>
            <a:solidFill>
              <a:schemeClr val="tx1"/>
            </a:solidFill>
          </a:ln>
        </p:spPr>
        <p:txBody>
          <a:bodyPr wrap="square">
            <a:spAutoFit/>
          </a:bodyPr>
          <a:lstStyle/>
          <a:p>
            <a:pPr algn="just"/>
            <a:r>
              <a:rPr lang="en-GB" sz="1600" dirty="0"/>
              <a:t>Say to the unbelievers, if they give over He will forgive them what is past; but if they </a:t>
            </a:r>
            <a:r>
              <a:rPr lang="en-GB" sz="1600" dirty="0" smtClean="0"/>
              <a:t>return, the </a:t>
            </a:r>
            <a:r>
              <a:rPr lang="en-GB" sz="1600" dirty="0"/>
              <a:t>wont of the ancients is already gone</a:t>
            </a:r>
            <a:r>
              <a:rPr lang="en-GB" sz="1600" dirty="0" smtClean="0"/>
              <a:t>! </a:t>
            </a:r>
            <a:r>
              <a:rPr lang="en-GB" sz="1600" b="1" dirty="0" smtClean="0">
                <a:solidFill>
                  <a:srgbClr val="0070C0"/>
                </a:solidFill>
              </a:rPr>
              <a:t>8:38</a:t>
            </a:r>
            <a:endParaRPr lang="en-GB" sz="1600" b="1" dirty="0">
              <a:solidFill>
                <a:srgbClr val="0070C0"/>
              </a:solidFill>
            </a:endParaRPr>
          </a:p>
          <a:p>
            <a:pPr algn="just"/>
            <a:r>
              <a:rPr lang="en-GB" sz="1600" dirty="0" smtClean="0"/>
              <a:t>Fight </a:t>
            </a:r>
            <a:r>
              <a:rPr lang="en-GB" sz="1600" dirty="0"/>
              <a:t>them, till there is no persecution and the religion is God's entirely; then if </a:t>
            </a:r>
            <a:r>
              <a:rPr lang="en-GB" sz="1600" dirty="0" smtClean="0"/>
              <a:t>they give </a:t>
            </a:r>
            <a:r>
              <a:rPr lang="en-GB" sz="1600" dirty="0"/>
              <a:t>over, surely God sees the things they do</a:t>
            </a:r>
            <a:r>
              <a:rPr lang="en-GB" sz="1600" b="1" dirty="0" smtClean="0">
                <a:solidFill>
                  <a:srgbClr val="0070C0"/>
                </a:solidFill>
              </a:rPr>
              <a:t>; 8:39 </a:t>
            </a:r>
          </a:p>
          <a:p>
            <a:pPr algn="just"/>
            <a:r>
              <a:rPr lang="en-GB" sz="1600" dirty="0" smtClean="0"/>
              <a:t>but </a:t>
            </a:r>
            <a:r>
              <a:rPr lang="en-GB" sz="1600" dirty="0"/>
              <a:t>if they turn away, know that God is </a:t>
            </a:r>
            <a:r>
              <a:rPr lang="en-GB" sz="1600" dirty="0" smtClean="0"/>
              <a:t>your Protector </a:t>
            </a:r>
            <a:r>
              <a:rPr lang="en-GB" sz="1600" dirty="0"/>
              <a:t>-- an excellent Protector, an excellent Helper</a:t>
            </a:r>
            <a:r>
              <a:rPr lang="en-GB" sz="1600" dirty="0" smtClean="0"/>
              <a:t>! </a:t>
            </a:r>
            <a:r>
              <a:rPr lang="en-GB" sz="1600" b="1" dirty="0" smtClean="0">
                <a:solidFill>
                  <a:srgbClr val="0070C0"/>
                </a:solidFill>
              </a:rPr>
              <a:t>8:40</a:t>
            </a:r>
            <a:endParaRPr lang="en-GB" sz="1600" b="1" dirty="0">
              <a:solidFill>
                <a:srgbClr val="0070C0"/>
              </a:solidFill>
            </a:endParaRPr>
          </a:p>
          <a:p>
            <a:pPr algn="just"/>
            <a:r>
              <a:rPr lang="en-GB" sz="1600" b="1" u="sng" dirty="0"/>
              <a:t>Know that, whatever booty you take, the fifth of it is God's, and the Messenger's, and </a:t>
            </a:r>
            <a:r>
              <a:rPr lang="en-GB" sz="1600" b="1" u="sng" dirty="0" smtClean="0"/>
              <a:t>the near </a:t>
            </a:r>
            <a:r>
              <a:rPr lang="en-GB" sz="1600" b="1" u="sng" dirty="0"/>
              <a:t>kinsman's, and the orphans', and for the needy, and the traveller, </a:t>
            </a:r>
            <a:r>
              <a:rPr lang="en-GB" sz="1600" dirty="0"/>
              <a:t>if you believe in </a:t>
            </a:r>
            <a:r>
              <a:rPr lang="en-GB" sz="1600" dirty="0" smtClean="0"/>
              <a:t>God and </a:t>
            </a:r>
            <a:r>
              <a:rPr lang="en-GB" sz="1600" dirty="0"/>
              <a:t>that We sent down upon Our servant on the day of salvation, the day the two </a:t>
            </a:r>
            <a:r>
              <a:rPr lang="en-GB" sz="1600" dirty="0" smtClean="0"/>
              <a:t>armies encountered</a:t>
            </a:r>
            <a:r>
              <a:rPr lang="en-GB" sz="1600" dirty="0"/>
              <a:t>; and God is powerful over everything</a:t>
            </a:r>
            <a:r>
              <a:rPr lang="en-GB" sz="1600" dirty="0" smtClean="0"/>
              <a:t>; </a:t>
            </a:r>
            <a:r>
              <a:rPr lang="en-GB" sz="1600" b="1" dirty="0" smtClean="0">
                <a:solidFill>
                  <a:srgbClr val="0070C0"/>
                </a:solidFill>
              </a:rPr>
              <a:t>8:41</a:t>
            </a:r>
            <a:r>
              <a:rPr lang="en-GB" sz="1600" dirty="0" smtClean="0"/>
              <a:t> </a:t>
            </a:r>
          </a:p>
          <a:p>
            <a:pPr algn="just"/>
            <a:r>
              <a:rPr lang="en-GB" sz="1600" dirty="0" smtClean="0"/>
              <a:t>when </a:t>
            </a:r>
            <a:r>
              <a:rPr lang="en-GB" sz="1600" dirty="0"/>
              <a:t>you were on the nearer bank, </a:t>
            </a:r>
            <a:r>
              <a:rPr lang="en-GB" sz="1600" dirty="0" smtClean="0"/>
              <a:t>and they </a:t>
            </a:r>
            <a:r>
              <a:rPr lang="en-GB" sz="1600" dirty="0"/>
              <a:t>were </a:t>
            </a:r>
            <a:r>
              <a:rPr lang="en-GB" sz="1600" dirty="0" smtClean="0"/>
              <a:t>on the </a:t>
            </a:r>
            <a:r>
              <a:rPr lang="en-GB" sz="1600" dirty="0"/>
              <a:t>farther bank, and the cavalcade was below you; and had you made </a:t>
            </a:r>
            <a:r>
              <a:rPr lang="en-GB" sz="1600" dirty="0" smtClean="0"/>
              <a:t>tryst together</a:t>
            </a:r>
            <a:r>
              <a:rPr lang="en-GB" sz="1600" dirty="0"/>
              <a:t>, you would have surely failed the tryst; but that God might determine a matter </a:t>
            </a:r>
            <a:r>
              <a:rPr lang="en-GB" sz="1600" dirty="0" smtClean="0"/>
              <a:t>that was </a:t>
            </a:r>
            <a:r>
              <a:rPr lang="en-GB" sz="1600" dirty="0"/>
              <a:t>done, that whosoever perished might perish by a clear sign, and by a clear sign he </a:t>
            </a:r>
            <a:r>
              <a:rPr lang="en-GB" sz="1600" dirty="0" smtClean="0"/>
              <a:t>might live </a:t>
            </a:r>
            <a:r>
              <a:rPr lang="en-GB" sz="1600" dirty="0"/>
              <a:t>who lived; and surely God is All-hearing, All-knowing</a:t>
            </a:r>
            <a:r>
              <a:rPr lang="en-GB" sz="1600" dirty="0" smtClean="0"/>
              <a:t>. </a:t>
            </a:r>
            <a:r>
              <a:rPr lang="en-GB" sz="1600" b="1" dirty="0" smtClean="0">
                <a:solidFill>
                  <a:srgbClr val="0070C0"/>
                </a:solidFill>
              </a:rPr>
              <a:t>8:42</a:t>
            </a:r>
            <a:endParaRPr lang="en-GB" sz="1600" b="1" dirty="0">
              <a:solidFill>
                <a:srgbClr val="0070C0"/>
              </a:solidFill>
            </a:endParaRPr>
          </a:p>
        </p:txBody>
      </p:sp>
      <p:sp>
        <p:nvSpPr>
          <p:cNvPr id="6" name="TextBox 5"/>
          <p:cNvSpPr txBox="1"/>
          <p:nvPr/>
        </p:nvSpPr>
        <p:spPr>
          <a:xfrm>
            <a:off x="64558" y="404664"/>
            <a:ext cx="5043186" cy="461665"/>
          </a:xfrm>
          <a:prstGeom prst="rect">
            <a:avLst/>
          </a:prstGeom>
          <a:solidFill>
            <a:schemeClr val="bg1"/>
          </a:solidFill>
          <a:ln>
            <a:noFill/>
          </a:ln>
        </p:spPr>
        <p:txBody>
          <a:bodyPr wrap="square" rtlCol="0">
            <a:spAutoFit/>
          </a:bodyPr>
          <a:lstStyle/>
          <a:p>
            <a:pPr algn="ctr"/>
            <a:r>
              <a:rPr lang="en-GB" sz="2400" b="1" i="1" u="sng" dirty="0" smtClean="0">
                <a:solidFill>
                  <a:srgbClr val="0070C0"/>
                </a:solidFill>
                <a:effectLst>
                  <a:outerShdw blurRad="38100" dist="38100" dir="2700000" algn="tl">
                    <a:srgbClr val="000000">
                      <a:alpha val="43137"/>
                    </a:srgbClr>
                  </a:outerShdw>
                </a:effectLst>
              </a:rPr>
              <a:t>Surah</a:t>
            </a:r>
            <a:r>
              <a:rPr lang="en-GB" sz="2400" b="1" dirty="0" smtClean="0">
                <a:solidFill>
                  <a:srgbClr val="0070C0"/>
                </a:solidFill>
                <a:effectLst>
                  <a:outerShdw blurRad="38100" dist="38100" dir="2700000" algn="tl">
                    <a:srgbClr val="000000">
                      <a:alpha val="43137"/>
                    </a:srgbClr>
                  </a:outerShdw>
                </a:effectLst>
              </a:rPr>
              <a:t> 8:38-42, </a:t>
            </a:r>
            <a:r>
              <a:rPr lang="en-GB" sz="2400" b="1" i="1" u="sng" dirty="0" smtClean="0">
                <a:solidFill>
                  <a:srgbClr val="0070C0"/>
                </a:solidFill>
                <a:effectLst>
                  <a:outerShdw blurRad="38100" dist="38100" dir="2700000" algn="tl">
                    <a:srgbClr val="000000">
                      <a:alpha val="43137"/>
                    </a:srgbClr>
                  </a:outerShdw>
                </a:effectLst>
              </a:rPr>
              <a:t>Al-Anfal</a:t>
            </a:r>
            <a:r>
              <a:rPr lang="en-GB" sz="2400" b="1" i="1" dirty="0" smtClean="0">
                <a:solidFill>
                  <a:srgbClr val="0070C0"/>
                </a:solidFill>
                <a:effectLst>
                  <a:outerShdw blurRad="38100" dist="38100" dir="2700000" algn="tl">
                    <a:srgbClr val="000000">
                      <a:alpha val="43137"/>
                    </a:srgbClr>
                  </a:outerShdw>
                </a:effectLst>
              </a:rPr>
              <a:t> (</a:t>
            </a:r>
            <a:r>
              <a:rPr lang="en-GB" sz="2400" b="1" dirty="0" smtClean="0">
                <a:solidFill>
                  <a:srgbClr val="0070C0"/>
                </a:solidFill>
                <a:effectLst>
                  <a:outerShdw blurRad="38100" dist="38100" dir="2700000" algn="tl">
                    <a:srgbClr val="000000">
                      <a:alpha val="43137"/>
                    </a:srgbClr>
                  </a:outerShdw>
                </a:effectLst>
              </a:rPr>
              <a:t>The Spoil)</a:t>
            </a:r>
            <a:endParaRPr lang="en-GB" sz="2400" b="1" dirty="0">
              <a:solidFill>
                <a:srgbClr val="0070C0"/>
              </a:solidFill>
              <a:effectLst>
                <a:outerShdw blurRad="38100" dist="38100" dir="2700000" algn="tl">
                  <a:srgbClr val="000000">
                    <a:alpha val="43137"/>
                  </a:srgbClr>
                </a:outerShdw>
              </a:effectLst>
            </a:endParaRPr>
          </a:p>
        </p:txBody>
      </p:sp>
      <p:sp>
        <p:nvSpPr>
          <p:cNvPr id="7" name="Rectangle 6"/>
          <p:cNvSpPr/>
          <p:nvPr/>
        </p:nvSpPr>
        <p:spPr>
          <a:xfrm>
            <a:off x="5172302" y="473576"/>
            <a:ext cx="3867569" cy="57991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33413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3270F7-A444-4323-8500-EEB0C563AEED}" type="slidenum">
              <a:rPr lang="en-GB" smtClean="0"/>
              <a:t>6</a:t>
            </a:fld>
            <a:endParaRPr lang="en-GB" dirty="0"/>
          </a:p>
        </p:txBody>
      </p:sp>
      <p:sp>
        <p:nvSpPr>
          <p:cNvPr id="7" name="Content Placeholder 2"/>
          <p:cNvSpPr txBox="1">
            <a:spLocks/>
          </p:cNvSpPr>
          <p:nvPr/>
        </p:nvSpPr>
        <p:spPr>
          <a:xfrm>
            <a:off x="278929" y="908720"/>
            <a:ext cx="8712968"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150000"/>
              </a:lnSpc>
              <a:buFont typeface="+mj-lt"/>
              <a:buAutoNum type="arabicPeriod"/>
            </a:pPr>
            <a:r>
              <a:rPr lang="en-GB" sz="2500" b="1" dirty="0">
                <a:solidFill>
                  <a:srgbClr val="00B0F0"/>
                </a:solidFill>
              </a:rPr>
              <a:t>Source and Chronology of Islamic Will and Inheritance Rules.</a:t>
            </a:r>
          </a:p>
          <a:p>
            <a:pPr marL="514350" indent="-514350">
              <a:lnSpc>
                <a:spcPct val="150000"/>
              </a:lnSpc>
              <a:buFont typeface="+mj-lt"/>
              <a:buAutoNum type="arabicPeriod"/>
            </a:pPr>
            <a:r>
              <a:rPr lang="en-GB" sz="2500" b="1" dirty="0" smtClean="0"/>
              <a:t>Witnessing a Will </a:t>
            </a:r>
            <a:r>
              <a:rPr lang="en-GB" sz="2500" b="1" i="1" u="sng" dirty="0">
                <a:solidFill>
                  <a:srgbClr val="002060"/>
                </a:solidFill>
              </a:rPr>
              <a:t>(</a:t>
            </a:r>
            <a:r>
              <a:rPr lang="en-GB" sz="2500" b="1" i="1" u="sng" dirty="0" smtClean="0">
                <a:solidFill>
                  <a:srgbClr val="002060"/>
                </a:solidFill>
              </a:rPr>
              <a:t>Wasiyah</a:t>
            </a:r>
            <a:r>
              <a:rPr lang="en-GB" sz="2500" b="1" i="1" dirty="0" smtClean="0">
                <a:solidFill>
                  <a:srgbClr val="002060"/>
                </a:solidFill>
              </a:rPr>
              <a:t>) </a:t>
            </a:r>
            <a:r>
              <a:rPr lang="en-GB" sz="2500" b="1" dirty="0" smtClean="0"/>
              <a:t>and Guardianship Rules.</a:t>
            </a:r>
          </a:p>
          <a:p>
            <a:pPr marL="514350" indent="-514350">
              <a:lnSpc>
                <a:spcPct val="150000"/>
              </a:lnSpc>
              <a:buFont typeface="+mj-lt"/>
              <a:buAutoNum type="arabicPeriod"/>
            </a:pPr>
            <a:r>
              <a:rPr lang="en-GB" sz="2500" b="1" dirty="0" smtClean="0">
                <a:solidFill>
                  <a:srgbClr val="00B0F0"/>
                </a:solidFill>
              </a:rPr>
              <a:t>Islamic Inheritance </a:t>
            </a:r>
            <a:r>
              <a:rPr lang="en-GB" sz="2500" b="1" i="1" u="sng" dirty="0" smtClean="0">
                <a:solidFill>
                  <a:srgbClr val="00B0F0"/>
                </a:solidFill>
              </a:rPr>
              <a:t>(Irth</a:t>
            </a:r>
            <a:r>
              <a:rPr lang="en-GB" sz="2500" b="1" dirty="0" smtClean="0">
                <a:solidFill>
                  <a:srgbClr val="00B0F0"/>
                </a:solidFill>
              </a:rPr>
              <a:t>) Distribution (</a:t>
            </a:r>
            <a:r>
              <a:rPr lang="en-GB" sz="2500" b="1" i="1" u="sng" dirty="0" smtClean="0">
                <a:solidFill>
                  <a:srgbClr val="00B0F0"/>
                </a:solidFill>
              </a:rPr>
              <a:t>Qisma</a:t>
            </a:r>
            <a:r>
              <a:rPr lang="en-GB" sz="2500" b="1" dirty="0" smtClean="0">
                <a:solidFill>
                  <a:srgbClr val="00B0F0"/>
                </a:solidFill>
              </a:rPr>
              <a:t>) Rules.</a:t>
            </a:r>
          </a:p>
          <a:p>
            <a:pPr marL="514350" indent="-514350">
              <a:lnSpc>
                <a:spcPct val="150000"/>
              </a:lnSpc>
              <a:buFont typeface="+mj-lt"/>
              <a:buAutoNum type="arabicPeriod"/>
            </a:pPr>
            <a:r>
              <a:rPr lang="en-GB" sz="2500" b="1" dirty="0">
                <a:solidFill>
                  <a:srgbClr val="00B0F0"/>
                </a:solidFill>
              </a:rPr>
              <a:t>Witness </a:t>
            </a:r>
            <a:r>
              <a:rPr lang="en-GB" sz="2500" b="1" dirty="0" smtClean="0">
                <a:solidFill>
                  <a:srgbClr val="00B0F0"/>
                </a:solidFill>
              </a:rPr>
              <a:t>Oath, Contesting </a:t>
            </a:r>
            <a:r>
              <a:rPr lang="en-GB" sz="2500" b="1" dirty="0">
                <a:solidFill>
                  <a:srgbClr val="00B0F0"/>
                </a:solidFill>
              </a:rPr>
              <a:t>Wills and Inheritance Shares.</a:t>
            </a:r>
          </a:p>
          <a:p>
            <a:pPr marL="514350" indent="-514350">
              <a:lnSpc>
                <a:spcPct val="150000"/>
              </a:lnSpc>
              <a:buFont typeface="+mj-lt"/>
              <a:buAutoNum type="arabicPeriod"/>
            </a:pPr>
            <a:r>
              <a:rPr lang="en-GB" sz="2500" b="1" dirty="0" smtClean="0">
                <a:solidFill>
                  <a:srgbClr val="00B0F0"/>
                </a:solidFill>
              </a:rPr>
              <a:t>Reasons for Revelation of Inheritance Ayahs &amp;</a:t>
            </a:r>
            <a:r>
              <a:rPr lang="en-GB" sz="2500" b="1" i="1" u="sng" dirty="0" smtClean="0">
                <a:solidFill>
                  <a:srgbClr val="00B0F0"/>
                </a:solidFill>
              </a:rPr>
              <a:t> </a:t>
            </a:r>
            <a:r>
              <a:rPr lang="en-GB" sz="2500" b="1" i="1" u="sng" dirty="0">
                <a:solidFill>
                  <a:srgbClr val="00B0F0"/>
                </a:solidFill>
              </a:rPr>
              <a:t>Pbuh</a:t>
            </a:r>
            <a:r>
              <a:rPr lang="en-GB" sz="2500" b="1" i="1" dirty="0">
                <a:solidFill>
                  <a:srgbClr val="00B0F0"/>
                </a:solidFill>
              </a:rPr>
              <a:t> </a:t>
            </a:r>
            <a:r>
              <a:rPr lang="en-GB" sz="2500" b="1" dirty="0" smtClean="0">
                <a:solidFill>
                  <a:srgbClr val="00B0F0"/>
                </a:solidFill>
              </a:rPr>
              <a:t>Verdicts</a:t>
            </a:r>
          </a:p>
          <a:p>
            <a:pPr marL="514350" indent="-514350">
              <a:lnSpc>
                <a:spcPct val="150000"/>
              </a:lnSpc>
              <a:buFont typeface="+mj-lt"/>
              <a:buAutoNum type="arabicPeriod"/>
            </a:pPr>
            <a:r>
              <a:rPr lang="en-GB" sz="2500" b="1" dirty="0" smtClean="0">
                <a:solidFill>
                  <a:srgbClr val="00B0F0"/>
                </a:solidFill>
              </a:rPr>
              <a:t>Islamic Inheritance Software: </a:t>
            </a:r>
            <a:r>
              <a:rPr lang="en-GB" sz="2500" dirty="0" smtClean="0">
                <a:solidFill>
                  <a:srgbClr val="00B0F0"/>
                </a:solidFill>
              </a:rPr>
              <a:t>Test Cases &amp; Cases, 1, 2, 3 &amp; 4.</a:t>
            </a:r>
          </a:p>
          <a:p>
            <a:pPr marL="514350" indent="-514350">
              <a:lnSpc>
                <a:spcPct val="150000"/>
              </a:lnSpc>
              <a:buFont typeface="+mj-lt"/>
              <a:buAutoNum type="arabicPeriod"/>
            </a:pPr>
            <a:r>
              <a:rPr lang="en-GB" sz="2500" b="1" dirty="0" smtClean="0">
                <a:solidFill>
                  <a:srgbClr val="00B0F0"/>
                </a:solidFill>
              </a:rPr>
              <a:t>Summary: </a:t>
            </a:r>
            <a:r>
              <a:rPr lang="en-GB" sz="2500" dirty="0" smtClean="0">
                <a:solidFill>
                  <a:srgbClr val="00B0F0"/>
                </a:solidFill>
              </a:rPr>
              <a:t>A. Typical</a:t>
            </a:r>
            <a:r>
              <a:rPr lang="en-GB" sz="2500" i="1" dirty="0">
                <a:solidFill>
                  <a:srgbClr val="00B0F0"/>
                </a:solidFill>
              </a:rPr>
              <a:t> “</a:t>
            </a:r>
            <a:r>
              <a:rPr lang="en-GB" sz="2500" i="1" u="sng" dirty="0">
                <a:solidFill>
                  <a:srgbClr val="00B0F0"/>
                </a:solidFill>
              </a:rPr>
              <a:t>Irth</a:t>
            </a:r>
            <a:r>
              <a:rPr lang="en-GB" sz="2500" i="1" dirty="0">
                <a:solidFill>
                  <a:srgbClr val="00B0F0"/>
                </a:solidFill>
              </a:rPr>
              <a:t>” </a:t>
            </a:r>
            <a:r>
              <a:rPr lang="en-GB" sz="2500" dirty="0" smtClean="0">
                <a:solidFill>
                  <a:srgbClr val="00B0F0"/>
                </a:solidFill>
              </a:rPr>
              <a:t>Cases    B. Special </a:t>
            </a:r>
            <a:r>
              <a:rPr lang="en-GB" sz="2500" i="1" u="sng" dirty="0" smtClean="0">
                <a:solidFill>
                  <a:srgbClr val="00B0F0"/>
                </a:solidFill>
              </a:rPr>
              <a:t>“Kalala</a:t>
            </a:r>
            <a:r>
              <a:rPr lang="en-GB" sz="2500" dirty="0" smtClean="0">
                <a:solidFill>
                  <a:srgbClr val="00B0F0"/>
                </a:solidFill>
              </a:rPr>
              <a:t>” Cases.</a:t>
            </a:r>
          </a:p>
          <a:p>
            <a:pPr marL="514350" indent="-514350">
              <a:lnSpc>
                <a:spcPct val="150000"/>
              </a:lnSpc>
              <a:buFont typeface="+mj-lt"/>
              <a:buAutoNum type="arabicPeriod"/>
            </a:pPr>
            <a:r>
              <a:rPr lang="en-GB" sz="2500" b="1" dirty="0">
                <a:solidFill>
                  <a:srgbClr val="00B0F0"/>
                </a:solidFill>
              </a:rPr>
              <a:t>Conclusions: </a:t>
            </a:r>
            <a:r>
              <a:rPr lang="en-GB" sz="2500" dirty="0">
                <a:solidFill>
                  <a:srgbClr val="00B0F0"/>
                </a:solidFill>
              </a:rPr>
              <a:t>A. Chronology, B. Status of Will </a:t>
            </a:r>
            <a:r>
              <a:rPr lang="en-GB" sz="2500" dirty="0" smtClean="0">
                <a:solidFill>
                  <a:srgbClr val="00B0F0"/>
                </a:solidFill>
              </a:rPr>
              <a:t>in </a:t>
            </a:r>
            <a:r>
              <a:rPr lang="en-GB" sz="2500" dirty="0">
                <a:solidFill>
                  <a:srgbClr val="00B0F0"/>
                </a:solidFill>
              </a:rPr>
              <a:t>Quran</a:t>
            </a:r>
            <a:r>
              <a:rPr lang="en-GB" sz="2500" i="1" dirty="0">
                <a:solidFill>
                  <a:srgbClr val="00B0F0"/>
                </a:solidFill>
              </a:rPr>
              <a:t>,</a:t>
            </a:r>
            <a:r>
              <a:rPr lang="en-GB" sz="2500" dirty="0">
                <a:solidFill>
                  <a:srgbClr val="00B0F0"/>
                </a:solidFill>
              </a:rPr>
              <a:t> C. Frequent Questions and </a:t>
            </a:r>
            <a:r>
              <a:rPr lang="en-GB" sz="2500" dirty="0" smtClean="0">
                <a:solidFill>
                  <a:srgbClr val="00B0F0"/>
                </a:solidFill>
              </a:rPr>
              <a:t>Answers, D</a:t>
            </a:r>
            <a:r>
              <a:rPr lang="en-GB" sz="2500" dirty="0">
                <a:solidFill>
                  <a:srgbClr val="00B0F0"/>
                </a:solidFill>
              </a:rPr>
              <a:t>. Mathematics.</a:t>
            </a:r>
          </a:p>
          <a:p>
            <a:pPr marL="514350" indent="-514350">
              <a:lnSpc>
                <a:spcPct val="150000"/>
              </a:lnSpc>
              <a:buFont typeface="+mj-lt"/>
              <a:buAutoNum type="arabicPeriod"/>
            </a:pPr>
            <a:r>
              <a:rPr lang="en-GB" sz="2500" dirty="0" smtClean="0">
                <a:solidFill>
                  <a:srgbClr val="00B0F0"/>
                </a:solidFill>
              </a:rPr>
              <a:t>.</a:t>
            </a:r>
            <a:endParaRPr lang="en-GB" sz="2500" dirty="0">
              <a:solidFill>
                <a:srgbClr val="00B0F0"/>
              </a:solidFill>
            </a:endParaRPr>
          </a:p>
          <a:p>
            <a:pPr marL="0" indent="0">
              <a:lnSpc>
                <a:spcPct val="150000"/>
              </a:lnSpc>
              <a:buNone/>
            </a:pPr>
            <a:r>
              <a:rPr lang="en-GB" sz="2500" i="1" u="sng" dirty="0" smtClean="0">
                <a:solidFill>
                  <a:srgbClr val="00B0F0"/>
                </a:solidFill>
              </a:rPr>
              <a:t>s</a:t>
            </a:r>
            <a:r>
              <a:rPr lang="en-GB" sz="2500" dirty="0" smtClean="0">
                <a:solidFill>
                  <a:srgbClr val="00B0F0"/>
                </a:solidFill>
              </a:rPr>
              <a:t>.</a:t>
            </a:r>
          </a:p>
          <a:p>
            <a:pPr marL="514350" indent="-514350">
              <a:lnSpc>
                <a:spcPct val="150000"/>
              </a:lnSpc>
              <a:buFont typeface="+mj-lt"/>
              <a:buAutoNum type="arabicPeriod"/>
            </a:pPr>
            <a:endParaRPr lang="en-GB" sz="2400" b="1" dirty="0"/>
          </a:p>
        </p:txBody>
      </p:sp>
      <p:sp>
        <p:nvSpPr>
          <p:cNvPr id="5"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273010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2" end="2"/>
                                            </p:txEl>
                                          </p:spTgt>
                                        </p:tgtEl>
                                      </p:cBhvr>
                                    </p:animEffect>
                                    <p:set>
                                      <p:cBhvr>
                                        <p:cTn id="7" dur="1" fill="hold">
                                          <p:stCondLst>
                                            <p:cond delay="499"/>
                                          </p:stCondLst>
                                        </p:cTn>
                                        <p:tgtEl>
                                          <p:spTgt spid="7">
                                            <p:txEl>
                                              <p:pRg st="2" end="2"/>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3" end="3"/>
                                            </p:txEl>
                                          </p:spTgt>
                                        </p:tgtEl>
                                      </p:cBhvr>
                                    </p:animEffect>
                                    <p:set>
                                      <p:cBhvr>
                                        <p:cTn id="10" dur="1" fill="hold">
                                          <p:stCondLst>
                                            <p:cond delay="499"/>
                                          </p:stCondLst>
                                        </p:cTn>
                                        <p:tgtEl>
                                          <p:spTgt spid="7">
                                            <p:txEl>
                                              <p:pRg st="3" end="3"/>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4" end="4"/>
                                            </p:txEl>
                                          </p:spTgt>
                                        </p:tgtEl>
                                      </p:cBhvr>
                                    </p:animEffect>
                                    <p:set>
                                      <p:cBhvr>
                                        <p:cTn id="13" dur="1" fill="hold">
                                          <p:stCondLst>
                                            <p:cond delay="499"/>
                                          </p:stCondLst>
                                        </p:cTn>
                                        <p:tgtEl>
                                          <p:spTgt spid="7">
                                            <p:txEl>
                                              <p:pRg st="4" end="4"/>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5" end="5"/>
                                            </p:txEl>
                                          </p:spTgt>
                                        </p:tgtEl>
                                      </p:cBhvr>
                                    </p:animEffect>
                                    <p:set>
                                      <p:cBhvr>
                                        <p:cTn id="16" dur="1" fill="hold">
                                          <p:stCondLst>
                                            <p:cond delay="499"/>
                                          </p:stCondLst>
                                        </p:cTn>
                                        <p:tgtEl>
                                          <p:spTgt spid="7">
                                            <p:txEl>
                                              <p:pRg st="5" end="5"/>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6" end="6"/>
                                            </p:txEl>
                                          </p:spTgt>
                                        </p:tgtEl>
                                      </p:cBhvr>
                                    </p:animEffect>
                                    <p:set>
                                      <p:cBhvr>
                                        <p:cTn id="19" dur="1" fill="hold">
                                          <p:stCondLst>
                                            <p:cond delay="499"/>
                                          </p:stCondLst>
                                        </p:cTn>
                                        <p:tgtEl>
                                          <p:spTgt spid="7">
                                            <p:txEl>
                                              <p:pRg st="6" end="6"/>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9" end="9"/>
                                            </p:txEl>
                                          </p:spTgt>
                                        </p:tgtEl>
                                      </p:cBhvr>
                                    </p:animEffect>
                                    <p:set>
                                      <p:cBhvr>
                                        <p:cTn id="22" dur="1" fill="hold">
                                          <p:stCondLst>
                                            <p:cond delay="499"/>
                                          </p:stCondLst>
                                        </p:cTn>
                                        <p:tgtEl>
                                          <p:spTgt spid="7">
                                            <p:txEl>
                                              <p:pRg st="9" end="9"/>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7" end="7"/>
                                            </p:txEl>
                                          </p:spTgt>
                                        </p:tgtEl>
                                      </p:cBhvr>
                                    </p:animEffect>
                                    <p:set>
                                      <p:cBhvr>
                                        <p:cTn id="25" dur="1" fill="hold">
                                          <p:stCondLst>
                                            <p:cond delay="499"/>
                                          </p:stCondLst>
                                        </p:cTn>
                                        <p:tgtEl>
                                          <p:spTgt spid="7">
                                            <p:txEl>
                                              <p:pRg st="7" end="7"/>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xEl>
                                              <p:pRg st="8" end="8"/>
                                            </p:txEl>
                                          </p:spTgt>
                                        </p:tgtEl>
                                      </p:cBhvr>
                                    </p:animEffect>
                                    <p:set>
                                      <p:cBhvr>
                                        <p:cTn id="28" dur="1" fill="hold">
                                          <p:stCondLst>
                                            <p:cond delay="499"/>
                                          </p:stCondLst>
                                        </p:cTn>
                                        <p:tgtEl>
                                          <p:spTgt spid="7">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64392" y="188640"/>
            <a:ext cx="4706596" cy="4660032"/>
            <a:chOff x="4521806" y="0"/>
            <a:chExt cx="4706596" cy="4660032"/>
          </a:xfrm>
        </p:grpSpPr>
        <p:grpSp>
          <p:nvGrpSpPr>
            <p:cNvPr id="2" name="Group 1"/>
            <p:cNvGrpSpPr/>
            <p:nvPr/>
          </p:nvGrpSpPr>
          <p:grpSpPr>
            <a:xfrm>
              <a:off x="4521806" y="0"/>
              <a:ext cx="4706596" cy="4660032"/>
              <a:chOff x="4521806" y="0"/>
              <a:chExt cx="4706596" cy="4660032"/>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94" t="36785" r="24567" b="15215"/>
              <a:stretch/>
            </p:blipFill>
            <p:spPr bwMode="auto">
              <a:xfrm>
                <a:off x="4552230" y="1916832"/>
                <a:ext cx="467617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190" t="28886" r="33031" b="44670"/>
              <a:stretch/>
            </p:blipFill>
            <p:spPr bwMode="auto">
              <a:xfrm>
                <a:off x="4521806" y="0"/>
                <a:ext cx="4622194"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275" t="77956" r="25219" b="16190"/>
            <a:stretch/>
          </p:blipFill>
          <p:spPr bwMode="auto">
            <a:xfrm>
              <a:off x="4550742" y="1511300"/>
              <a:ext cx="4618299" cy="33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Slide Number Placeholder 3"/>
          <p:cNvSpPr>
            <a:spLocks noGrp="1"/>
          </p:cNvSpPr>
          <p:nvPr>
            <p:ph type="sldNum" sz="quarter" idx="12"/>
          </p:nvPr>
        </p:nvSpPr>
        <p:spPr/>
        <p:txBody>
          <a:bodyPr/>
          <a:lstStyle/>
          <a:p>
            <a:fld id="{E03270F7-A444-4323-8500-EEB0C563AEED}" type="slidenum">
              <a:rPr lang="en-GB" smtClean="0"/>
              <a:t>7</a:t>
            </a:fld>
            <a:endParaRPr lang="en-GB" dirty="0"/>
          </a:p>
        </p:txBody>
      </p:sp>
      <p:sp>
        <p:nvSpPr>
          <p:cNvPr id="6" name="Rectangle 5"/>
          <p:cNvSpPr/>
          <p:nvPr/>
        </p:nvSpPr>
        <p:spPr>
          <a:xfrm>
            <a:off x="-11134" y="1556792"/>
            <a:ext cx="4548151" cy="4785926"/>
          </a:xfrm>
          <a:prstGeom prst="rect">
            <a:avLst/>
          </a:prstGeom>
        </p:spPr>
        <p:txBody>
          <a:bodyPr wrap="square">
            <a:spAutoFit/>
          </a:bodyPr>
          <a:lstStyle/>
          <a:p>
            <a:pPr algn="just"/>
            <a:r>
              <a:rPr lang="en-GB" b="1" u="sng" dirty="0"/>
              <a:t>Prescribed</a:t>
            </a:r>
            <a:r>
              <a:rPr lang="en-GB" dirty="0"/>
              <a:t> for you, when any of you is visited by death, and he </a:t>
            </a:r>
            <a:r>
              <a:rPr lang="en-GB" b="1" u="sng" dirty="0"/>
              <a:t>leaves behind some goods</a:t>
            </a:r>
            <a:r>
              <a:rPr lang="en-GB" u="sng" dirty="0"/>
              <a:t>, is</a:t>
            </a:r>
          </a:p>
          <a:p>
            <a:pPr algn="just"/>
            <a:r>
              <a:rPr lang="en-GB" b="1" u="sng" dirty="0"/>
              <a:t>to make testament in favour of his parents and kinsmen</a:t>
            </a:r>
            <a:r>
              <a:rPr lang="en-GB" b="1" dirty="0"/>
              <a:t> </a:t>
            </a:r>
            <a:r>
              <a:rPr lang="en-GB" dirty="0"/>
              <a:t>honourably -- an obligation on </a:t>
            </a:r>
            <a:r>
              <a:rPr lang="en-GB" dirty="0" smtClean="0"/>
              <a:t>the God-fearing</a:t>
            </a:r>
            <a:r>
              <a:rPr lang="en-GB" dirty="0"/>
              <a:t>. </a:t>
            </a:r>
            <a:r>
              <a:rPr lang="en-GB" b="1" dirty="0" smtClean="0">
                <a:solidFill>
                  <a:srgbClr val="0070C0"/>
                </a:solidFill>
              </a:rPr>
              <a:t>2:180</a:t>
            </a:r>
          </a:p>
          <a:p>
            <a:endParaRPr lang="en-GB" dirty="0" smtClean="0"/>
          </a:p>
          <a:p>
            <a:endParaRPr lang="en-GB" dirty="0" smtClean="0"/>
          </a:p>
          <a:p>
            <a:pPr algn="just"/>
            <a:endParaRPr lang="en-GB" dirty="0" smtClean="0"/>
          </a:p>
          <a:p>
            <a:pPr algn="just"/>
            <a:r>
              <a:rPr lang="en-GB" dirty="0" smtClean="0"/>
              <a:t>Then </a:t>
            </a:r>
            <a:r>
              <a:rPr lang="en-GB" b="1" u="sng" dirty="0"/>
              <a:t>if any man changes it after hearing it, the sin shall rest upon those </a:t>
            </a:r>
            <a:r>
              <a:rPr lang="en-GB" b="1" u="sng" dirty="0" smtClean="0"/>
              <a:t>who change </a:t>
            </a:r>
            <a:r>
              <a:rPr lang="en-GB" b="1" u="sng" dirty="0"/>
              <a:t>it</a:t>
            </a:r>
            <a:r>
              <a:rPr lang="en-GB" b="1" dirty="0"/>
              <a:t>; </a:t>
            </a:r>
            <a:r>
              <a:rPr lang="en-GB" dirty="0"/>
              <a:t>surely God is All-hearing, All-knowing. </a:t>
            </a:r>
            <a:r>
              <a:rPr lang="en-GB" b="1" dirty="0" smtClean="0">
                <a:solidFill>
                  <a:srgbClr val="0070C0"/>
                </a:solidFill>
              </a:rPr>
              <a:t>2:181</a:t>
            </a:r>
          </a:p>
          <a:p>
            <a:pPr algn="just"/>
            <a:endParaRPr lang="en-GB" dirty="0" smtClean="0"/>
          </a:p>
          <a:p>
            <a:pPr algn="just"/>
            <a:r>
              <a:rPr lang="en-GB" dirty="0" smtClean="0"/>
              <a:t>But </a:t>
            </a:r>
            <a:r>
              <a:rPr lang="en-GB" dirty="0"/>
              <a:t>if any man fears injustice or sin </a:t>
            </a:r>
            <a:r>
              <a:rPr lang="en-GB" dirty="0" smtClean="0"/>
              <a:t>from one </a:t>
            </a:r>
            <a:r>
              <a:rPr lang="en-GB" dirty="0"/>
              <a:t>making testament, and so makes things right between them, then sin shall not rest </a:t>
            </a:r>
            <a:r>
              <a:rPr lang="en-GB" dirty="0" smtClean="0"/>
              <a:t>upon him</a:t>
            </a:r>
            <a:r>
              <a:rPr lang="en-GB" dirty="0"/>
              <a:t>; </a:t>
            </a:r>
            <a:r>
              <a:rPr lang="en-GB" sz="1700" dirty="0"/>
              <a:t>surely God is All-forgiving, </a:t>
            </a:r>
            <a:r>
              <a:rPr lang="en-GB" sz="1700" dirty="0" smtClean="0"/>
              <a:t>All-compassionate. </a:t>
            </a:r>
            <a:r>
              <a:rPr lang="en-GB" sz="1700" b="1" dirty="0" smtClean="0">
                <a:solidFill>
                  <a:srgbClr val="0070C0"/>
                </a:solidFill>
              </a:rPr>
              <a:t>2:182</a:t>
            </a:r>
            <a:endParaRPr lang="en-GB" sz="1700" b="1" dirty="0">
              <a:solidFill>
                <a:srgbClr val="0070C0"/>
              </a:solidFill>
            </a:endParaRPr>
          </a:p>
        </p:txBody>
      </p:sp>
      <p:sp>
        <p:nvSpPr>
          <p:cNvPr id="7" name="TextBox 6"/>
          <p:cNvSpPr txBox="1"/>
          <p:nvPr/>
        </p:nvSpPr>
        <p:spPr>
          <a:xfrm>
            <a:off x="112683" y="1078578"/>
            <a:ext cx="4329197" cy="369332"/>
          </a:xfrm>
          <a:prstGeom prst="rect">
            <a:avLst/>
          </a:prstGeom>
          <a:solidFill>
            <a:srgbClr val="FFFF00"/>
          </a:solidFill>
          <a:ln>
            <a:solidFill>
              <a:schemeClr val="tx1"/>
            </a:solidFill>
          </a:ln>
        </p:spPr>
        <p:txBody>
          <a:bodyPr wrap="square" rtlCol="0">
            <a:spAutoFit/>
          </a:bodyPr>
          <a:lstStyle/>
          <a:p>
            <a:r>
              <a:rPr lang="en-GB" b="1" dirty="0" smtClean="0"/>
              <a:t>2A. Muslim’s Obligation to Write a Will </a:t>
            </a:r>
            <a:endParaRPr lang="en-GB" b="1" dirty="0"/>
          </a:p>
        </p:txBody>
      </p:sp>
      <p:sp>
        <p:nvSpPr>
          <p:cNvPr id="10" name="TextBox 9"/>
          <p:cNvSpPr txBox="1"/>
          <p:nvPr/>
        </p:nvSpPr>
        <p:spPr>
          <a:xfrm>
            <a:off x="114799" y="3169152"/>
            <a:ext cx="4327081" cy="369332"/>
          </a:xfrm>
          <a:prstGeom prst="rect">
            <a:avLst/>
          </a:prstGeom>
          <a:solidFill>
            <a:srgbClr val="FFFF00"/>
          </a:solidFill>
          <a:ln>
            <a:solidFill>
              <a:schemeClr val="tx1"/>
            </a:solidFill>
          </a:ln>
        </p:spPr>
        <p:txBody>
          <a:bodyPr wrap="square" rtlCol="0">
            <a:spAutoFit/>
          </a:bodyPr>
          <a:lstStyle/>
          <a:p>
            <a:r>
              <a:rPr lang="en-GB" b="1" dirty="0" smtClean="0"/>
              <a:t>2B. Cautions to Will’s Witnesses </a:t>
            </a:r>
            <a:endParaRPr lang="en-GB" b="1" dirty="0"/>
          </a:p>
        </p:txBody>
      </p:sp>
      <p:sp>
        <p:nvSpPr>
          <p:cNvPr id="8" name="Rectangle 7"/>
          <p:cNvSpPr/>
          <p:nvPr/>
        </p:nvSpPr>
        <p:spPr>
          <a:xfrm>
            <a:off x="112684" y="188640"/>
            <a:ext cx="4230582" cy="707886"/>
          </a:xfrm>
          <a:prstGeom prst="rect">
            <a:avLst/>
          </a:prstGeom>
          <a:noFill/>
          <a:ln>
            <a:noFill/>
          </a:ln>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cap="none" spc="0" dirty="0" smtClean="0">
                <a:ln>
                  <a:prstDash val="solid"/>
                </a:ln>
                <a:effectLst>
                  <a:outerShdw blurRad="88000" dist="50800" dir="5040000" algn="tl">
                    <a:schemeClr val="accent4">
                      <a:tint val="80000"/>
                      <a:satMod val="250000"/>
                      <a:alpha val="45000"/>
                    </a:schemeClr>
                  </a:outerShdw>
                </a:effectLst>
              </a:rPr>
              <a:t>87</a:t>
            </a:r>
            <a:r>
              <a:rPr lang="en-US" cap="none" spc="0" baseline="30000" dirty="0" smtClean="0">
                <a:ln>
                  <a:prstDash val="solid"/>
                </a:ln>
                <a:effectLst>
                  <a:outerShdw blurRad="88000" dist="50800" dir="5040000" algn="tl">
                    <a:schemeClr val="accent4">
                      <a:tint val="80000"/>
                      <a:satMod val="250000"/>
                      <a:alpha val="45000"/>
                    </a:schemeClr>
                  </a:outerShdw>
                </a:effectLst>
              </a:rPr>
              <a:t>th</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Surah 2: 180-182</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cxnSp>
        <p:nvCxnSpPr>
          <p:cNvPr id="11" name="Straight Connector 10"/>
          <p:cNvCxnSpPr/>
          <p:nvPr/>
        </p:nvCxnSpPr>
        <p:spPr>
          <a:xfrm>
            <a:off x="4537017" y="0"/>
            <a:ext cx="53495"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41880" y="4941168"/>
            <a:ext cx="346144" cy="191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4548098" y="116632"/>
            <a:ext cx="4508758" cy="4824536"/>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54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462450" y="257432"/>
            <a:ext cx="4681550" cy="4992256"/>
            <a:chOff x="2233912" y="917737"/>
            <a:chExt cx="4681550" cy="4992256"/>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31" t="38405" r="24883" b="53149"/>
            <a:stretch/>
          </p:blipFill>
          <p:spPr bwMode="auto">
            <a:xfrm>
              <a:off x="2233912" y="1982609"/>
              <a:ext cx="4653023" cy="48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31" t="48449" r="24883" b="4517"/>
            <a:stretch/>
          </p:blipFill>
          <p:spPr bwMode="auto">
            <a:xfrm>
              <a:off x="2253308" y="3221993"/>
              <a:ext cx="4653023" cy="26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40" t="77064" r="24474" b="14899"/>
            <a:stretch/>
          </p:blipFill>
          <p:spPr bwMode="auto">
            <a:xfrm>
              <a:off x="2262438" y="2454512"/>
              <a:ext cx="4653024" cy="45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189" t="22405" r="24925" b="58962"/>
            <a:stretch/>
          </p:blipFill>
          <p:spPr bwMode="auto">
            <a:xfrm>
              <a:off x="2233913" y="917737"/>
              <a:ext cx="4653023" cy="106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Slide Number Placeholder 10"/>
          <p:cNvSpPr>
            <a:spLocks noGrp="1"/>
          </p:cNvSpPr>
          <p:nvPr>
            <p:ph type="sldNum" sz="quarter" idx="12"/>
          </p:nvPr>
        </p:nvSpPr>
        <p:spPr/>
        <p:txBody>
          <a:bodyPr/>
          <a:lstStyle/>
          <a:p>
            <a:fld id="{E03270F7-A444-4323-8500-EEB0C563AEED}" type="slidenum">
              <a:rPr lang="en-GB" smtClean="0"/>
              <a:t>8</a:t>
            </a:fld>
            <a:endParaRPr lang="en-GB" dirty="0"/>
          </a:p>
        </p:txBody>
      </p:sp>
      <p:sp>
        <p:nvSpPr>
          <p:cNvPr id="2" name="Rectangle 1"/>
          <p:cNvSpPr/>
          <p:nvPr/>
        </p:nvSpPr>
        <p:spPr>
          <a:xfrm>
            <a:off x="19405" y="1050722"/>
            <a:ext cx="4379622" cy="1200329"/>
          </a:xfrm>
          <a:prstGeom prst="rect">
            <a:avLst/>
          </a:prstGeom>
        </p:spPr>
        <p:txBody>
          <a:bodyPr wrap="square">
            <a:spAutoFit/>
          </a:bodyPr>
          <a:lstStyle/>
          <a:p>
            <a:pPr algn="just"/>
            <a:r>
              <a:rPr lang="en-GB" b="1" u="sng" dirty="0"/>
              <a:t>Give the orphans their property, and do not exchange the corrupt for the good; and </a:t>
            </a:r>
            <a:r>
              <a:rPr lang="en-GB" b="1" u="sng" dirty="0" smtClean="0"/>
              <a:t>devour not </a:t>
            </a:r>
            <a:r>
              <a:rPr lang="en-GB" b="1" u="sng" dirty="0"/>
              <a:t>their property with your property; surely that is a great crime</a:t>
            </a:r>
            <a:r>
              <a:rPr lang="en-GB" dirty="0" smtClean="0"/>
              <a:t>. </a:t>
            </a:r>
            <a:r>
              <a:rPr lang="en-GB" b="1" dirty="0" smtClean="0">
                <a:solidFill>
                  <a:srgbClr val="0070C0"/>
                </a:solidFill>
              </a:rPr>
              <a:t>4:2</a:t>
            </a:r>
            <a:endParaRPr lang="en-GB" b="1" dirty="0">
              <a:solidFill>
                <a:srgbClr val="0070C0"/>
              </a:solidFill>
            </a:endParaRPr>
          </a:p>
        </p:txBody>
      </p:sp>
      <p:sp>
        <p:nvSpPr>
          <p:cNvPr id="6" name="Rectangle 5"/>
          <p:cNvSpPr/>
          <p:nvPr/>
        </p:nvSpPr>
        <p:spPr>
          <a:xfrm>
            <a:off x="21976" y="2708920"/>
            <a:ext cx="4377051" cy="4201150"/>
          </a:xfrm>
          <a:prstGeom prst="rect">
            <a:avLst/>
          </a:prstGeom>
        </p:spPr>
        <p:txBody>
          <a:bodyPr wrap="square">
            <a:spAutoFit/>
          </a:bodyPr>
          <a:lstStyle/>
          <a:p>
            <a:pPr algn="just"/>
            <a:r>
              <a:rPr lang="en-GB" dirty="0"/>
              <a:t>But </a:t>
            </a:r>
            <a:r>
              <a:rPr lang="en-GB" b="1" u="sng" dirty="0"/>
              <a:t>do not give to fools their property that God has assigned to you to manage;</a:t>
            </a:r>
          </a:p>
          <a:p>
            <a:pPr algn="just"/>
            <a:r>
              <a:rPr lang="en-GB" b="1" u="sng" dirty="0"/>
              <a:t>provide for them and clothe them out of it, and speak to them honourable </a:t>
            </a:r>
            <a:r>
              <a:rPr lang="en-GB" b="1" u="sng" dirty="0" smtClean="0"/>
              <a:t>words</a:t>
            </a:r>
            <a:r>
              <a:rPr lang="en-GB" b="1" dirty="0" smtClean="0"/>
              <a:t>. </a:t>
            </a:r>
            <a:r>
              <a:rPr lang="en-GB" b="1" dirty="0" smtClean="0">
                <a:solidFill>
                  <a:srgbClr val="0070C0"/>
                </a:solidFill>
              </a:rPr>
              <a:t>4:5</a:t>
            </a:r>
          </a:p>
          <a:p>
            <a:pPr algn="just"/>
            <a:endParaRPr lang="en-GB" sz="500" b="1" u="sng" dirty="0" smtClean="0"/>
          </a:p>
          <a:p>
            <a:pPr algn="just"/>
            <a:r>
              <a:rPr lang="en-GB" b="1" u="sng" dirty="0" smtClean="0"/>
              <a:t>Test </a:t>
            </a:r>
            <a:r>
              <a:rPr lang="en-GB" b="1" u="sng" dirty="0"/>
              <a:t>well the orphans, until they reach the age of marrying; then, if you perceive in </a:t>
            </a:r>
            <a:r>
              <a:rPr lang="en-GB" b="1" u="sng" dirty="0" smtClean="0"/>
              <a:t>them right </a:t>
            </a:r>
            <a:r>
              <a:rPr lang="en-GB" b="1" u="sng" dirty="0"/>
              <a:t>judgment, deliver to them their </a:t>
            </a:r>
            <a:r>
              <a:rPr lang="en-GB" b="1" u="sng" dirty="0" smtClean="0"/>
              <a:t>property</a:t>
            </a:r>
            <a:r>
              <a:rPr lang="en-GB" b="1" dirty="0" smtClean="0"/>
              <a:t>; </a:t>
            </a:r>
            <a:r>
              <a:rPr lang="en-GB" b="1" u="sng" dirty="0" smtClean="0"/>
              <a:t>consume </a:t>
            </a:r>
            <a:r>
              <a:rPr lang="en-GB" b="1" u="sng" dirty="0"/>
              <a:t>it not wastefully and hastily ere </a:t>
            </a:r>
            <a:r>
              <a:rPr lang="en-GB" b="1" u="sng" dirty="0" smtClean="0"/>
              <a:t>they are </a:t>
            </a:r>
            <a:r>
              <a:rPr lang="en-GB" b="1" u="sng" dirty="0"/>
              <a:t>grown. </a:t>
            </a:r>
          </a:p>
          <a:p>
            <a:pPr algn="just"/>
            <a:endParaRPr lang="en-GB" sz="500" b="1" u="sng" dirty="0" smtClean="0"/>
          </a:p>
          <a:p>
            <a:pPr algn="just"/>
            <a:r>
              <a:rPr lang="en-GB" b="1" u="sng" dirty="0" smtClean="0"/>
              <a:t>If </a:t>
            </a:r>
            <a:r>
              <a:rPr lang="en-GB" b="1" u="sng" dirty="0"/>
              <a:t>any man is rich, let him be abstinent</a:t>
            </a:r>
            <a:r>
              <a:rPr lang="en-GB" b="1" dirty="0"/>
              <a:t>; </a:t>
            </a:r>
            <a:r>
              <a:rPr lang="en-GB" b="1" dirty="0" smtClean="0"/>
              <a:t> </a:t>
            </a:r>
          </a:p>
          <a:p>
            <a:pPr algn="just"/>
            <a:r>
              <a:rPr lang="en-GB" b="1" u="sng" dirty="0" smtClean="0"/>
              <a:t>If </a:t>
            </a:r>
            <a:r>
              <a:rPr lang="en-GB" b="1" u="sng" dirty="0"/>
              <a:t>poor, let him consume in reason</a:t>
            </a:r>
            <a:r>
              <a:rPr lang="en-GB" b="1" dirty="0"/>
              <a:t>. </a:t>
            </a:r>
            <a:endParaRPr lang="en-GB" b="1" dirty="0" smtClean="0"/>
          </a:p>
          <a:p>
            <a:pPr algn="just"/>
            <a:endParaRPr lang="en-GB" sz="500" b="1" u="sng" dirty="0" smtClean="0"/>
          </a:p>
          <a:p>
            <a:pPr algn="just"/>
            <a:r>
              <a:rPr lang="en-GB" b="1" u="sng" dirty="0" smtClean="0"/>
              <a:t>And when </a:t>
            </a:r>
            <a:r>
              <a:rPr lang="en-GB" b="1" u="sng" dirty="0"/>
              <a:t>you deliver to them their property, take witnesses over them; God suffices for </a:t>
            </a:r>
            <a:r>
              <a:rPr lang="en-GB" b="1" u="sng" dirty="0" smtClean="0"/>
              <a:t>a reckoner</a:t>
            </a:r>
            <a:r>
              <a:rPr lang="en-GB" dirty="0" smtClean="0">
                <a:solidFill>
                  <a:srgbClr val="002060"/>
                </a:solidFill>
              </a:rPr>
              <a:t>. </a:t>
            </a:r>
            <a:r>
              <a:rPr lang="en-GB" b="1" dirty="0" smtClean="0">
                <a:solidFill>
                  <a:srgbClr val="0070C0"/>
                </a:solidFill>
              </a:rPr>
              <a:t>4:6</a:t>
            </a:r>
            <a:endParaRPr lang="en-GB" b="1" dirty="0">
              <a:solidFill>
                <a:srgbClr val="0070C0"/>
              </a:solidFill>
            </a:endParaRPr>
          </a:p>
        </p:txBody>
      </p:sp>
      <p:sp>
        <p:nvSpPr>
          <p:cNvPr id="12" name="TextBox 11"/>
          <p:cNvSpPr txBox="1"/>
          <p:nvPr/>
        </p:nvSpPr>
        <p:spPr>
          <a:xfrm>
            <a:off x="71946" y="650612"/>
            <a:ext cx="4327081" cy="400110"/>
          </a:xfrm>
          <a:prstGeom prst="rect">
            <a:avLst/>
          </a:prstGeom>
          <a:solidFill>
            <a:srgbClr val="FFFF00"/>
          </a:solidFill>
          <a:ln>
            <a:solidFill>
              <a:schemeClr val="tx1"/>
            </a:solidFill>
          </a:ln>
        </p:spPr>
        <p:txBody>
          <a:bodyPr wrap="square" rtlCol="0">
            <a:spAutoFit/>
          </a:bodyPr>
          <a:lstStyle/>
          <a:p>
            <a:r>
              <a:rPr lang="en-GB" sz="2000" b="1" dirty="0" smtClean="0"/>
              <a:t>2C. Caution to Guardians (</a:t>
            </a:r>
            <a:r>
              <a:rPr lang="en-GB" sz="2000" b="1" i="1" u="sng" dirty="0" smtClean="0">
                <a:solidFill>
                  <a:srgbClr val="002060"/>
                </a:solidFill>
              </a:rPr>
              <a:t>Wissey's</a:t>
            </a:r>
            <a:r>
              <a:rPr lang="en-GB" sz="2000" b="1" dirty="0" smtClean="0"/>
              <a:t>)</a:t>
            </a:r>
            <a:endParaRPr lang="en-GB" sz="2000" b="1" dirty="0"/>
          </a:p>
        </p:txBody>
      </p:sp>
      <p:sp>
        <p:nvSpPr>
          <p:cNvPr id="13" name="TextBox 12"/>
          <p:cNvSpPr txBox="1"/>
          <p:nvPr/>
        </p:nvSpPr>
        <p:spPr>
          <a:xfrm>
            <a:off x="35055" y="2288705"/>
            <a:ext cx="4327081" cy="400110"/>
          </a:xfrm>
          <a:prstGeom prst="rect">
            <a:avLst/>
          </a:prstGeom>
          <a:solidFill>
            <a:srgbClr val="FFFF00"/>
          </a:solidFill>
          <a:ln>
            <a:solidFill>
              <a:schemeClr val="tx1"/>
            </a:solidFill>
          </a:ln>
        </p:spPr>
        <p:txBody>
          <a:bodyPr wrap="square" rtlCol="0">
            <a:spAutoFit/>
          </a:bodyPr>
          <a:lstStyle/>
          <a:p>
            <a:r>
              <a:rPr lang="en-GB" sz="2000" b="1" dirty="0" smtClean="0"/>
              <a:t>2D. Guidelines to Guardians</a:t>
            </a:r>
            <a:endParaRPr lang="en-GB" sz="2000" b="1" dirty="0"/>
          </a:p>
        </p:txBody>
      </p:sp>
      <p:sp>
        <p:nvSpPr>
          <p:cNvPr id="14" name="Rectangle 13"/>
          <p:cNvSpPr/>
          <p:nvPr/>
        </p:nvSpPr>
        <p:spPr>
          <a:xfrm>
            <a:off x="71946" y="0"/>
            <a:ext cx="4409899" cy="707886"/>
          </a:xfrm>
          <a:prstGeom prst="rect">
            <a:avLst/>
          </a:prstGeom>
          <a:noFill/>
          <a:ln>
            <a:noFill/>
          </a:ln>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92</a:t>
            </a:r>
            <a:r>
              <a:rPr lang="en-US" sz="1600" cap="none" spc="0" baseline="300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nd</a:t>
            </a:r>
            <a:r>
              <a:rPr lang="en-US"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Surah </a:t>
            </a:r>
            <a:r>
              <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4</a:t>
            </a: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2 &amp; 5-6</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15" name="Rectangle 14"/>
          <p:cNvSpPr/>
          <p:nvPr/>
        </p:nvSpPr>
        <p:spPr>
          <a:xfrm>
            <a:off x="4516202" y="116632"/>
            <a:ext cx="4545520" cy="525658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538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3270F7-A444-4323-8500-EEB0C563AEED}" type="slidenum">
              <a:rPr lang="en-GB" smtClean="0"/>
              <a:t>9</a:t>
            </a:fld>
            <a:endParaRPr lang="en-GB" dirty="0"/>
          </a:p>
        </p:txBody>
      </p:sp>
      <p:sp>
        <p:nvSpPr>
          <p:cNvPr id="7" name="Content Placeholder 2"/>
          <p:cNvSpPr txBox="1">
            <a:spLocks/>
          </p:cNvSpPr>
          <p:nvPr/>
        </p:nvSpPr>
        <p:spPr>
          <a:xfrm>
            <a:off x="243558" y="980728"/>
            <a:ext cx="8712968"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150000"/>
              </a:lnSpc>
              <a:buFont typeface="+mj-lt"/>
              <a:buAutoNum type="arabicPeriod"/>
            </a:pPr>
            <a:r>
              <a:rPr lang="en-GB" sz="2500" b="1" dirty="0">
                <a:solidFill>
                  <a:srgbClr val="00B0F0"/>
                </a:solidFill>
              </a:rPr>
              <a:t>Source and Chronology of Islamic Will and Inheritance Rules.</a:t>
            </a:r>
          </a:p>
          <a:p>
            <a:pPr marL="514350" indent="-514350">
              <a:lnSpc>
                <a:spcPct val="150000"/>
              </a:lnSpc>
              <a:buFont typeface="+mj-lt"/>
              <a:buAutoNum type="arabicPeriod"/>
            </a:pPr>
            <a:r>
              <a:rPr lang="en-GB" sz="2500" b="1" dirty="0" smtClean="0">
                <a:solidFill>
                  <a:srgbClr val="00B0F0"/>
                </a:solidFill>
              </a:rPr>
              <a:t>Witnessing </a:t>
            </a:r>
            <a:r>
              <a:rPr lang="en-GB" sz="2500" b="1" dirty="0">
                <a:solidFill>
                  <a:srgbClr val="00B0F0"/>
                </a:solidFill>
              </a:rPr>
              <a:t>a Wills </a:t>
            </a:r>
            <a:r>
              <a:rPr lang="en-GB" sz="2500" b="1" i="1" u="sng" dirty="0">
                <a:solidFill>
                  <a:srgbClr val="00B0F0"/>
                </a:solidFill>
              </a:rPr>
              <a:t>(Wasiyah</a:t>
            </a:r>
            <a:r>
              <a:rPr lang="en-GB" sz="2500" b="1" i="1" dirty="0">
                <a:solidFill>
                  <a:srgbClr val="00B0F0"/>
                </a:solidFill>
              </a:rPr>
              <a:t>)</a:t>
            </a:r>
            <a:r>
              <a:rPr lang="en-GB" sz="2500" b="1" dirty="0" smtClean="0">
                <a:solidFill>
                  <a:srgbClr val="00B0F0"/>
                </a:solidFill>
              </a:rPr>
              <a:t> and Guardianship Rules.</a:t>
            </a:r>
          </a:p>
          <a:p>
            <a:pPr marL="514350" indent="-514350">
              <a:lnSpc>
                <a:spcPct val="150000"/>
              </a:lnSpc>
              <a:buFont typeface="+mj-lt"/>
              <a:buAutoNum type="arabicPeriod"/>
            </a:pPr>
            <a:r>
              <a:rPr lang="en-GB" sz="2500" b="1" dirty="0" smtClean="0"/>
              <a:t>Islamic Inheritance </a:t>
            </a:r>
            <a:r>
              <a:rPr lang="en-GB" sz="2500" b="1" i="1" u="sng" dirty="0" smtClean="0">
                <a:solidFill>
                  <a:srgbClr val="002060"/>
                </a:solidFill>
              </a:rPr>
              <a:t>(Irth</a:t>
            </a:r>
            <a:r>
              <a:rPr lang="en-GB" sz="2500" b="1" i="1" dirty="0" smtClean="0">
                <a:solidFill>
                  <a:srgbClr val="002060"/>
                </a:solidFill>
              </a:rPr>
              <a:t>) </a:t>
            </a:r>
            <a:r>
              <a:rPr lang="en-GB" sz="2500" b="1" dirty="0" smtClean="0"/>
              <a:t>Distribution (</a:t>
            </a:r>
            <a:r>
              <a:rPr lang="en-GB" sz="2500" b="1" i="1" u="sng" dirty="0" smtClean="0">
                <a:solidFill>
                  <a:srgbClr val="002060"/>
                </a:solidFill>
              </a:rPr>
              <a:t>Qisma</a:t>
            </a:r>
            <a:r>
              <a:rPr lang="en-GB" sz="2500" b="1" dirty="0" smtClean="0"/>
              <a:t>) Rules.</a:t>
            </a:r>
          </a:p>
          <a:p>
            <a:pPr marL="514350" indent="-514350">
              <a:lnSpc>
                <a:spcPct val="150000"/>
              </a:lnSpc>
              <a:buFont typeface="+mj-lt"/>
              <a:buAutoNum type="arabicPeriod"/>
            </a:pPr>
            <a:r>
              <a:rPr lang="en-GB" sz="2500" b="1" dirty="0">
                <a:solidFill>
                  <a:srgbClr val="00B0F0"/>
                </a:solidFill>
              </a:rPr>
              <a:t>Witness Oath, Contesting Wills and Inheritance Shares.</a:t>
            </a:r>
          </a:p>
          <a:p>
            <a:pPr marL="514350" indent="-514350">
              <a:lnSpc>
                <a:spcPct val="150000"/>
              </a:lnSpc>
              <a:buFont typeface="+mj-lt"/>
              <a:buAutoNum type="arabicPeriod"/>
            </a:pPr>
            <a:r>
              <a:rPr lang="en-GB" sz="2500" b="1" dirty="0" smtClean="0">
                <a:solidFill>
                  <a:srgbClr val="00B0F0"/>
                </a:solidFill>
              </a:rPr>
              <a:t>Reasons for Revelation of Inheritance Ayahs </a:t>
            </a:r>
            <a:r>
              <a:rPr lang="en-GB" sz="2500" b="1" dirty="0">
                <a:solidFill>
                  <a:srgbClr val="00B0F0"/>
                </a:solidFill>
              </a:rPr>
              <a:t>&amp;</a:t>
            </a:r>
            <a:r>
              <a:rPr lang="en-GB" sz="2500" b="1" i="1" u="sng" dirty="0">
                <a:solidFill>
                  <a:srgbClr val="00B0F0"/>
                </a:solidFill>
              </a:rPr>
              <a:t> Pbuh</a:t>
            </a:r>
            <a:r>
              <a:rPr lang="en-GB" sz="2500" b="1" i="1" dirty="0">
                <a:solidFill>
                  <a:srgbClr val="00B0F0"/>
                </a:solidFill>
              </a:rPr>
              <a:t> </a:t>
            </a:r>
            <a:r>
              <a:rPr lang="en-GB" sz="2500" b="1" dirty="0" smtClean="0">
                <a:solidFill>
                  <a:srgbClr val="00B0F0"/>
                </a:solidFill>
              </a:rPr>
              <a:t>Verdicts</a:t>
            </a:r>
          </a:p>
          <a:p>
            <a:pPr marL="514350" indent="-514350">
              <a:lnSpc>
                <a:spcPct val="150000"/>
              </a:lnSpc>
              <a:buFont typeface="+mj-lt"/>
              <a:buAutoNum type="arabicPeriod"/>
            </a:pPr>
            <a:r>
              <a:rPr lang="en-GB" sz="2500" b="1" dirty="0" smtClean="0">
                <a:solidFill>
                  <a:srgbClr val="00B0F0"/>
                </a:solidFill>
              </a:rPr>
              <a:t>Islamic Inheritance Software: </a:t>
            </a:r>
            <a:r>
              <a:rPr lang="en-GB" sz="2500" dirty="0" smtClean="0">
                <a:solidFill>
                  <a:srgbClr val="00B0F0"/>
                </a:solidFill>
              </a:rPr>
              <a:t>Test Cases &amp; Cases, 1, 2, 3 &amp; 4.</a:t>
            </a:r>
          </a:p>
          <a:p>
            <a:pPr marL="514350" indent="-514350">
              <a:lnSpc>
                <a:spcPct val="150000"/>
              </a:lnSpc>
              <a:buFont typeface="+mj-lt"/>
              <a:buAutoNum type="arabicPeriod"/>
            </a:pPr>
            <a:r>
              <a:rPr lang="en-GB" sz="2500" b="1" dirty="0" smtClean="0">
                <a:solidFill>
                  <a:srgbClr val="00B0F0"/>
                </a:solidFill>
              </a:rPr>
              <a:t>Summary: </a:t>
            </a:r>
            <a:r>
              <a:rPr lang="en-GB" sz="2500" dirty="0" smtClean="0">
                <a:solidFill>
                  <a:srgbClr val="00B0F0"/>
                </a:solidFill>
              </a:rPr>
              <a:t>A. Typical </a:t>
            </a:r>
            <a:r>
              <a:rPr lang="en-GB" sz="2500" i="1" dirty="0">
                <a:solidFill>
                  <a:srgbClr val="00B0F0"/>
                </a:solidFill>
              </a:rPr>
              <a:t>“</a:t>
            </a:r>
            <a:r>
              <a:rPr lang="en-GB" sz="2500" i="1" u="sng" dirty="0">
                <a:solidFill>
                  <a:srgbClr val="00B0F0"/>
                </a:solidFill>
              </a:rPr>
              <a:t>Irth</a:t>
            </a:r>
            <a:r>
              <a:rPr lang="en-GB" sz="2500" i="1" dirty="0">
                <a:solidFill>
                  <a:srgbClr val="00B0F0"/>
                </a:solidFill>
              </a:rPr>
              <a:t>”</a:t>
            </a:r>
            <a:r>
              <a:rPr lang="en-GB" sz="2500" dirty="0" smtClean="0">
                <a:solidFill>
                  <a:srgbClr val="00B0F0"/>
                </a:solidFill>
              </a:rPr>
              <a:t> Cases    B. Special “</a:t>
            </a:r>
            <a:r>
              <a:rPr lang="en-GB" sz="2500" i="1" u="sng" dirty="0" smtClean="0">
                <a:solidFill>
                  <a:srgbClr val="00B0F0"/>
                </a:solidFill>
              </a:rPr>
              <a:t>Kalala</a:t>
            </a:r>
            <a:r>
              <a:rPr lang="en-GB" sz="2500" dirty="0" smtClean="0">
                <a:solidFill>
                  <a:srgbClr val="00B0F0"/>
                </a:solidFill>
              </a:rPr>
              <a:t>” Cases.</a:t>
            </a:r>
          </a:p>
          <a:p>
            <a:pPr marL="514350" indent="-514350">
              <a:lnSpc>
                <a:spcPct val="150000"/>
              </a:lnSpc>
              <a:buFont typeface="+mj-lt"/>
              <a:buAutoNum type="arabicPeriod"/>
            </a:pPr>
            <a:r>
              <a:rPr lang="en-GB" sz="2500" b="1" dirty="0" smtClean="0">
                <a:solidFill>
                  <a:srgbClr val="00B0F0"/>
                </a:solidFill>
              </a:rPr>
              <a:t>Conclusions: </a:t>
            </a:r>
            <a:r>
              <a:rPr lang="en-GB" sz="2500" dirty="0">
                <a:solidFill>
                  <a:srgbClr val="00B0F0"/>
                </a:solidFill>
              </a:rPr>
              <a:t>A. Chronology, B. Status of Will </a:t>
            </a:r>
            <a:r>
              <a:rPr lang="en-GB" sz="2500" dirty="0" smtClean="0">
                <a:solidFill>
                  <a:srgbClr val="00B0F0"/>
                </a:solidFill>
              </a:rPr>
              <a:t>in Quran</a:t>
            </a:r>
            <a:r>
              <a:rPr lang="en-GB" sz="2500" i="1" dirty="0" smtClean="0">
                <a:solidFill>
                  <a:srgbClr val="00B0F0"/>
                </a:solidFill>
              </a:rPr>
              <a:t>, </a:t>
            </a:r>
            <a:r>
              <a:rPr lang="en-GB" sz="2500" i="1" dirty="0">
                <a:solidFill>
                  <a:srgbClr val="00B0F0"/>
                </a:solidFill>
              </a:rPr>
              <a:t>C.</a:t>
            </a:r>
            <a:r>
              <a:rPr lang="en-GB" sz="2500" dirty="0">
                <a:solidFill>
                  <a:srgbClr val="00B0F0"/>
                </a:solidFill>
              </a:rPr>
              <a:t> Frequent Questions and </a:t>
            </a:r>
            <a:r>
              <a:rPr lang="en-GB" sz="2500" dirty="0" smtClean="0">
                <a:solidFill>
                  <a:srgbClr val="00B0F0"/>
                </a:solidFill>
              </a:rPr>
              <a:t>Answers, D</a:t>
            </a:r>
            <a:r>
              <a:rPr lang="en-GB" sz="2500" dirty="0">
                <a:solidFill>
                  <a:srgbClr val="00B0F0"/>
                </a:solidFill>
              </a:rPr>
              <a:t>. Mathematics.</a:t>
            </a:r>
          </a:p>
          <a:p>
            <a:pPr marL="514350" indent="-514350">
              <a:lnSpc>
                <a:spcPct val="150000"/>
              </a:lnSpc>
              <a:buFont typeface="+mj-lt"/>
              <a:buAutoNum type="arabicPeriod"/>
            </a:pPr>
            <a:r>
              <a:rPr lang="en-GB" sz="2500" dirty="0" smtClean="0">
                <a:solidFill>
                  <a:srgbClr val="00B0F0"/>
                </a:solidFill>
              </a:rPr>
              <a:t>.</a:t>
            </a:r>
            <a:endParaRPr lang="en-GB" sz="2500" dirty="0">
              <a:solidFill>
                <a:srgbClr val="00B0F0"/>
              </a:solidFill>
            </a:endParaRPr>
          </a:p>
          <a:p>
            <a:pPr marL="0" indent="0">
              <a:lnSpc>
                <a:spcPct val="150000"/>
              </a:lnSpc>
              <a:buNone/>
            </a:pPr>
            <a:endParaRPr lang="en-GB" sz="2500" dirty="0" smtClean="0">
              <a:solidFill>
                <a:srgbClr val="00B0F0"/>
              </a:solidFill>
            </a:endParaRPr>
          </a:p>
          <a:p>
            <a:pPr marL="0" indent="0">
              <a:lnSpc>
                <a:spcPct val="150000"/>
              </a:lnSpc>
              <a:buNone/>
            </a:pPr>
            <a:endParaRPr lang="en-GB" sz="2400" b="1" dirty="0"/>
          </a:p>
        </p:txBody>
      </p:sp>
      <p:sp>
        <p:nvSpPr>
          <p:cNvPr id="9" name="Title 5"/>
          <p:cNvSpPr txBox="1">
            <a:spLocks/>
          </p:cNvSpPr>
          <p:nvPr/>
        </p:nvSpPr>
        <p:spPr>
          <a:xfrm>
            <a:off x="279562" y="188640"/>
            <a:ext cx="8640960" cy="648072"/>
          </a:xfrm>
          <a:prstGeom prst="rect">
            <a:avLst/>
          </a:prstGeom>
          <a:solidFill>
            <a:schemeClr val="tx2">
              <a:lumMod val="20000"/>
              <a:lumOff val="80000"/>
            </a:schemeClr>
          </a:solidFill>
          <a:ln w="38100">
            <a:solidFill>
              <a:srgbClr val="00206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Introduction to Islamic 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br>
              <a:rPr lang="en-GB" sz="1800" b="1" dirty="0" smtClean="0">
                <a:solidFill>
                  <a:srgbClr val="002060"/>
                </a:solidFill>
                <a:latin typeface="Andalus" panose="02020603050405020304" pitchFamily="18" charset="-78"/>
                <a:cs typeface="Andalus" panose="02020603050405020304" pitchFamily="18" charset="-78"/>
              </a:rPr>
            </a:br>
            <a:endParaRPr lang="en-GB" sz="1800" dirty="0"/>
          </a:p>
        </p:txBody>
      </p:sp>
      <p:sp>
        <p:nvSpPr>
          <p:cNvPr id="5" name="Title 5"/>
          <p:cNvSpPr>
            <a:spLocks noGrp="1"/>
          </p:cNvSpPr>
          <p:nvPr>
            <p:ph type="title"/>
          </p:nvPr>
        </p:nvSpPr>
        <p:spPr>
          <a:xfrm>
            <a:off x="251520" y="188640"/>
            <a:ext cx="8640960" cy="648072"/>
          </a:xfrm>
          <a:solidFill>
            <a:schemeClr val="tx2">
              <a:lumMod val="20000"/>
              <a:lumOff val="80000"/>
            </a:schemeClr>
          </a:solidFill>
          <a:ln w="38100">
            <a:solidFill>
              <a:srgbClr val="002060"/>
            </a:solidFill>
          </a:ln>
        </p:spPr>
        <p:txBody>
          <a:bodyPr>
            <a:noAutofit/>
          </a:bodyPr>
          <a:lstStyle/>
          <a:p>
            <a:r>
              <a:rPr lang="en-GB" sz="1800" b="1" dirty="0" smtClean="0">
                <a:solidFill>
                  <a:srgbClr val="002060"/>
                </a:solidFill>
                <a:latin typeface="Andalus" panose="02020603050405020304" pitchFamily="18" charset="-78"/>
                <a:cs typeface="Andalus" panose="02020603050405020304" pitchFamily="18" charset="-78"/>
              </a:rPr>
              <a:t/>
            </a:r>
            <a:br>
              <a:rPr lang="en-GB" sz="1800" b="1" dirty="0" smtClean="0">
                <a:solidFill>
                  <a:srgbClr val="002060"/>
                </a:solidFill>
                <a:latin typeface="Andalus" panose="02020603050405020304" pitchFamily="18" charset="-78"/>
                <a:cs typeface="Andalus" panose="02020603050405020304" pitchFamily="18" charset="-78"/>
              </a:rPr>
            </a:br>
            <a:r>
              <a:rPr lang="en-GB" sz="1800" b="1" dirty="0" smtClean="0">
                <a:solidFill>
                  <a:srgbClr val="002060"/>
                </a:solidFill>
                <a:latin typeface="Andalus" panose="02020603050405020304" pitchFamily="18" charset="-78"/>
                <a:cs typeface="Andalus" panose="02020603050405020304" pitchFamily="18" charset="-78"/>
              </a:rPr>
              <a:t>Quranic </a:t>
            </a:r>
            <a:r>
              <a:rPr lang="en-GB" sz="1800" b="1" dirty="0">
                <a:solidFill>
                  <a:srgbClr val="002060"/>
                </a:solidFill>
                <a:latin typeface="Andalus" panose="02020603050405020304" pitchFamily="18" charset="-78"/>
                <a:cs typeface="Andalus" panose="02020603050405020304" pitchFamily="18" charset="-78"/>
              </a:rPr>
              <a:t>Inheritance (</a:t>
            </a:r>
            <a:r>
              <a:rPr lang="en-GB" sz="1800" b="1" i="1" u="sng" dirty="0" smtClean="0">
                <a:solidFill>
                  <a:srgbClr val="002060"/>
                </a:solidFill>
                <a:latin typeface="Andalus" panose="02020603050405020304" pitchFamily="18" charset="-78"/>
                <a:cs typeface="Andalus" panose="02020603050405020304" pitchFamily="18" charset="-78"/>
              </a:rPr>
              <a:t>Irth </a:t>
            </a:r>
            <a:r>
              <a:rPr lang="en-GB" sz="1800" b="1" dirty="0" smtClean="0">
                <a:solidFill>
                  <a:srgbClr val="002060"/>
                </a:solidFill>
                <a:latin typeface="Andalus" panose="02020603050405020304" pitchFamily="18" charset="-78"/>
                <a:cs typeface="Andalus" panose="02020603050405020304" pitchFamily="18" charset="-78"/>
              </a:rPr>
              <a:t>) Law and </a:t>
            </a:r>
            <a:r>
              <a:rPr lang="en-GB" sz="1800" b="1" dirty="0">
                <a:solidFill>
                  <a:srgbClr val="002060"/>
                </a:solidFill>
                <a:latin typeface="Andalus" panose="02020603050405020304" pitchFamily="18" charset="-78"/>
                <a:cs typeface="Andalus" panose="02020603050405020304" pitchFamily="18" charset="-78"/>
              </a:rPr>
              <a:t>Will (</a:t>
            </a:r>
            <a:r>
              <a:rPr lang="en-GB" sz="1800" b="1" i="1" u="sng" dirty="0" smtClean="0">
                <a:solidFill>
                  <a:srgbClr val="002060"/>
                </a:solidFill>
                <a:latin typeface="Andalus" panose="02020603050405020304" pitchFamily="18" charset="-78"/>
                <a:cs typeface="Andalus" panose="02020603050405020304" pitchFamily="18" charset="-78"/>
              </a:rPr>
              <a:t>Wasiyah </a:t>
            </a:r>
            <a:r>
              <a:rPr lang="en-GB" sz="1800" b="1" dirty="0" smtClean="0">
                <a:solidFill>
                  <a:srgbClr val="002060"/>
                </a:solidFill>
                <a:latin typeface="Andalus" panose="02020603050405020304" pitchFamily="18" charset="-78"/>
                <a:cs typeface="Andalus" panose="02020603050405020304" pitchFamily="18" charset="-78"/>
              </a:rPr>
              <a:t>)</a:t>
            </a:r>
            <a:r>
              <a:rPr lang="en-GB" sz="1800" b="1" dirty="0">
                <a:solidFill>
                  <a:srgbClr val="002060"/>
                </a:solidFill>
                <a:latin typeface="Andalus" panose="02020603050405020304" pitchFamily="18" charset="-78"/>
                <a:cs typeface="Andalus" panose="02020603050405020304" pitchFamily="18" charset="-78"/>
              </a:rPr>
              <a:t/>
            </a:r>
            <a:br>
              <a:rPr lang="en-GB" sz="1800" b="1" dirty="0">
                <a:solidFill>
                  <a:srgbClr val="002060"/>
                </a:solidFill>
                <a:latin typeface="Andalus" panose="02020603050405020304" pitchFamily="18" charset="-78"/>
                <a:cs typeface="Andalus" panose="02020603050405020304" pitchFamily="18" charset="-78"/>
              </a:rPr>
            </a:br>
            <a:endParaRPr lang="en-GB" sz="1800" dirty="0"/>
          </a:p>
        </p:txBody>
      </p:sp>
    </p:spTree>
    <p:extLst>
      <p:ext uri="{BB962C8B-B14F-4D97-AF65-F5344CB8AC3E}">
        <p14:creationId xmlns:p14="http://schemas.microsoft.com/office/powerpoint/2010/main" val="41409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xEl>
                                              <p:pRg st="3" end="3"/>
                                            </p:txEl>
                                          </p:spTgt>
                                        </p:tgtEl>
                                      </p:cBhvr>
                                    </p:animEffect>
                                    <p:set>
                                      <p:cBhvr>
                                        <p:cTn id="7" dur="1" fill="hold">
                                          <p:stCondLst>
                                            <p:cond delay="499"/>
                                          </p:stCondLst>
                                        </p:cTn>
                                        <p:tgtEl>
                                          <p:spTgt spid="7">
                                            <p:txEl>
                                              <p:pRg st="3" end="3"/>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4" end="4"/>
                                            </p:txEl>
                                          </p:spTgt>
                                        </p:tgtEl>
                                      </p:cBhvr>
                                    </p:animEffect>
                                    <p:set>
                                      <p:cBhvr>
                                        <p:cTn id="10" dur="1" fill="hold">
                                          <p:stCondLst>
                                            <p:cond delay="499"/>
                                          </p:stCondLst>
                                        </p:cTn>
                                        <p:tgtEl>
                                          <p:spTgt spid="7">
                                            <p:txEl>
                                              <p:pRg st="4" end="4"/>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5" end="5"/>
                                            </p:txEl>
                                          </p:spTgt>
                                        </p:tgtEl>
                                      </p:cBhvr>
                                    </p:animEffect>
                                    <p:set>
                                      <p:cBhvr>
                                        <p:cTn id="13" dur="1" fill="hold">
                                          <p:stCondLst>
                                            <p:cond delay="499"/>
                                          </p:stCondLst>
                                        </p:cTn>
                                        <p:tgtEl>
                                          <p:spTgt spid="7">
                                            <p:txEl>
                                              <p:pRg st="5" end="5"/>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6" end="6"/>
                                            </p:txEl>
                                          </p:spTgt>
                                        </p:tgtEl>
                                      </p:cBhvr>
                                    </p:animEffect>
                                    <p:set>
                                      <p:cBhvr>
                                        <p:cTn id="16" dur="1" fill="hold">
                                          <p:stCondLst>
                                            <p:cond delay="499"/>
                                          </p:stCondLst>
                                        </p:cTn>
                                        <p:tgtEl>
                                          <p:spTgt spid="7">
                                            <p:txEl>
                                              <p:pRg st="6" end="6"/>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7" end="7"/>
                                            </p:txEl>
                                          </p:spTgt>
                                        </p:tgtEl>
                                      </p:cBhvr>
                                    </p:animEffect>
                                    <p:set>
                                      <p:cBhvr>
                                        <p:cTn id="19" dur="1" fill="hold">
                                          <p:stCondLst>
                                            <p:cond delay="499"/>
                                          </p:stCondLst>
                                        </p:cTn>
                                        <p:tgtEl>
                                          <p:spTgt spid="7">
                                            <p:txEl>
                                              <p:pRg st="7" end="7"/>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8" end="8"/>
                                            </p:txEl>
                                          </p:spTgt>
                                        </p:tgtEl>
                                      </p:cBhvr>
                                    </p:animEffect>
                                    <p:set>
                                      <p:cBhvr>
                                        <p:cTn id="22" dur="1" fill="hold">
                                          <p:stCondLst>
                                            <p:cond delay="499"/>
                                          </p:stCondLst>
                                        </p:cTn>
                                        <p:tgtEl>
                                          <p:spTgt spid="7">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5682</Words>
  <Application>Microsoft Office PowerPoint</Application>
  <PresentationFormat>On-screen Show (4:3)</PresentationFormat>
  <Paragraphs>771</Paragraphs>
  <Slides>52</Slides>
  <Notes>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 Quranic Inheritance (Irth ) Law and Will (Wasiyah ) </vt:lpstr>
      <vt:lpstr>PowerPoint Presentation</vt:lpstr>
      <vt:lpstr>PowerPoint Presentation</vt:lpstr>
      <vt:lpstr>PowerPoint Presentation</vt:lpstr>
      <vt:lpstr> Quranic Inheritance (Irth ) Law and Will (Wasiyah ) </vt:lpstr>
      <vt:lpstr>PowerPoint Presentation</vt:lpstr>
      <vt:lpstr>PowerPoint Presentation</vt:lpstr>
      <vt:lpstr> Quranic Inheritance (Irth ) Law and Will (Wasiyah ) </vt:lpstr>
      <vt:lpstr>PowerPoint Presentation</vt:lpstr>
      <vt:lpstr>PowerPoint Presentation</vt:lpstr>
      <vt:lpstr>PowerPoint Presentation</vt:lpstr>
      <vt:lpstr>PowerPoint Presentation</vt:lpstr>
      <vt:lpstr>PowerPoint Presentation</vt:lpstr>
      <vt:lpstr>PowerPoint Presentation</vt:lpstr>
      <vt:lpstr> Quranic Inheritance (Irth ) Law and Will (Wasiyah ) </vt:lpstr>
      <vt:lpstr>PowerPoint Presentation</vt:lpstr>
      <vt:lpstr>PowerPoint Presentation</vt:lpstr>
      <vt:lpstr> Quranic Inheritance (Irth ) Law and Will (Wasiyah ) </vt:lpstr>
      <vt:lpstr>PowerPoint Presentation</vt:lpstr>
      <vt:lpstr>PowerPoint Presentation</vt:lpstr>
      <vt:lpstr>PowerPoint Presentation</vt:lpstr>
      <vt:lpstr>PowerPoint Presentation</vt:lpstr>
      <vt:lpstr> Quranic Inheritance (Irth ) Law and Will (Wasiyah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Quranic Inheritance (Irth ) Law and Will (Wasiyah ) </vt:lpstr>
      <vt:lpstr>PowerPoint Presentation</vt:lpstr>
      <vt:lpstr>PowerPoint Presentation</vt:lpstr>
      <vt:lpstr> Quranic Inheritance (Irth ) Law and Will (Wasiyah ) </vt:lpstr>
      <vt:lpstr>PowerPoint Presentation</vt:lpstr>
      <vt:lpstr>PowerPoint Presentation</vt:lpstr>
      <vt:lpstr>PowerPoint Presentation</vt:lpstr>
      <vt:lpstr>8C. Why the Divinely Prescribed Inheritance Shares of the Quran aren’t Apportioned in Percentages?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ISMAMIC WILL</dc:title>
  <dc:creator/>
  <cp:lastModifiedBy/>
  <cp:revision>1069</cp:revision>
  <cp:lastPrinted>2014-02-11T13:00:05Z</cp:lastPrinted>
  <dcterms:created xsi:type="dcterms:W3CDTF">2013-12-10T13:20:14Z</dcterms:created>
  <dcterms:modified xsi:type="dcterms:W3CDTF">2016-06-29T20:40:21Z</dcterms:modified>
</cp:coreProperties>
</file>